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47"/>
  </p:notesMasterIdLst>
  <p:handoutMasterIdLst>
    <p:handoutMasterId r:id="rId48"/>
  </p:handoutMasterIdLst>
  <p:sldIdLst>
    <p:sldId id="256" r:id="rId2"/>
    <p:sldId id="260" r:id="rId3"/>
    <p:sldId id="306" r:id="rId4"/>
    <p:sldId id="258" r:id="rId5"/>
    <p:sldId id="261" r:id="rId6"/>
    <p:sldId id="262" r:id="rId7"/>
    <p:sldId id="263" r:id="rId8"/>
    <p:sldId id="266" r:id="rId9"/>
    <p:sldId id="267" r:id="rId10"/>
    <p:sldId id="269" r:id="rId11"/>
    <p:sldId id="270" r:id="rId12"/>
    <p:sldId id="273" r:id="rId13"/>
    <p:sldId id="274" r:id="rId14"/>
    <p:sldId id="271" r:id="rId15"/>
    <p:sldId id="275" r:id="rId16"/>
    <p:sldId id="272" r:id="rId17"/>
    <p:sldId id="276" r:id="rId18"/>
    <p:sldId id="279" r:id="rId19"/>
    <p:sldId id="280" r:id="rId20"/>
    <p:sldId id="281" r:id="rId21"/>
    <p:sldId id="278" r:id="rId22"/>
    <p:sldId id="282" r:id="rId23"/>
    <p:sldId id="283" r:id="rId24"/>
    <p:sldId id="277" r:id="rId25"/>
    <p:sldId id="285" r:id="rId26"/>
    <p:sldId id="284" r:id="rId27"/>
    <p:sldId id="286" r:id="rId28"/>
    <p:sldId id="287" r:id="rId29"/>
    <p:sldId id="305" r:id="rId30"/>
    <p:sldId id="288" r:id="rId31"/>
    <p:sldId id="289" r:id="rId32"/>
    <p:sldId id="290" r:id="rId33"/>
    <p:sldId id="291" r:id="rId34"/>
    <p:sldId id="292" r:id="rId35"/>
    <p:sldId id="293" r:id="rId36"/>
    <p:sldId id="294" r:id="rId37"/>
    <p:sldId id="295" r:id="rId38"/>
    <p:sldId id="296" r:id="rId39"/>
    <p:sldId id="299" r:id="rId40"/>
    <p:sldId id="300" r:id="rId41"/>
    <p:sldId id="297" r:id="rId42"/>
    <p:sldId id="298" r:id="rId43"/>
    <p:sldId id="302" r:id="rId44"/>
    <p:sldId id="303" r:id="rId45"/>
    <p:sldId id="304" r:id="rId46"/>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Rg st="1" end="44"/>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2" autoAdjust="0"/>
    <p:restoredTop sz="94624" autoAdjust="0"/>
  </p:normalViewPr>
  <p:slideViewPr>
    <p:cSldViewPr>
      <p:cViewPr varScale="1">
        <p:scale>
          <a:sx n="69" d="100"/>
          <a:sy n="69" d="100"/>
        </p:scale>
        <p:origin x="-5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8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3187"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3188"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3189"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395AD10-AB41-47D3-8061-72EE2F348C8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63"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8132" name="Rectangle 4"/>
          <p:cNvSpPr>
            <a:spLocks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0967"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BAC3EBA-FC7E-4B77-B511-B3BA7E86C4B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FD31BCC-D1A8-4D5B-89D4-6F99454E6CB4}" type="slidenum">
              <a:rPr lang="en-US" smtClean="0"/>
              <a:pPr/>
              <a:t>14</a:t>
            </a:fld>
            <a:endParaRPr lang="en-US" smtClean="0"/>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After presenting this slide, teacher will provide handout with timeline of events during the Totalitarian State.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341E236-F8A6-4A1B-A22E-DABCBC1D6B3D}" type="slidenum">
              <a:rPr lang="en-US" smtClean="0"/>
              <a:pPr/>
              <a:t>16</a:t>
            </a:fld>
            <a:endParaRPr lang="en-US" smtClean="0"/>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Teacher will now instruct and lead students in the “Other Victims” cooperative Learning Activity.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AC5892C-5CEB-465F-B1F2-76FDB8072683}" type="slidenum">
              <a:rPr lang="en-US" smtClean="0"/>
              <a:pPr/>
              <a:t>25</a:t>
            </a:fld>
            <a:endParaRPr lang="en-US" smtClean="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Teacher will now show the clip from “Conspiracy.”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09B430-EC13-489B-AFFA-2E0CB55931A4}" type="slidenum">
              <a:rPr lang="en-US" smtClean="0"/>
              <a:pPr/>
              <a:t>45</a:t>
            </a:fld>
            <a:endParaRPr lang="en-US" smtClean="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Teacher will now instruct and lead students in the “Other Victims” cooperative Learning Activity.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101F14-19A5-4943-A05E-0ED8250E7C25}"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942A00-7080-4208-B4B5-AF59AFF7A43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85716B-8841-40D8-8780-75ABFEDA5D92}"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pPr lvl="0"/>
            <a:endParaRPr lang="en-US" noProof="0" smtClean="0"/>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317C51EB-CD30-41F8-97EC-FF5AC48C4BA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73163"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4D30F03C-371D-4E57-9B81-D5B6D33A888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73163"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73E1B5F2-B540-4962-8085-5291764EF97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13BF440-BD82-4A0E-89B6-194A62A616C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9C8135E-A7D8-429D-91CA-0CE38AF8C3E3}"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8E618B-49D4-4454-BBB8-35ABE5741F8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F25E01A-C593-4151-8333-8A3D7611CEC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349B4A8-D7F8-471F-9C78-6A64F86D571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1F20736-480E-4BBE-9EC7-1DD5610002D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1439247-4D7E-4A92-BAE4-26F0E60A892B}" type="slidenum">
              <a:rPr lang="en-US" smtClean="0"/>
              <a:pPr>
                <a:defRPr/>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p:spPr>
        <p:txBody>
          <a:bodyPr/>
          <a:lstStyle/>
          <a:p>
            <a:pPr>
              <a:defRPr/>
            </a:pPr>
            <a:fld id="{C7281228-BFF8-4F53-8632-4F03E8252441}"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4843A65C-8C74-4BAC-BA43-6BAC7BA1514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73163" y="1295400"/>
            <a:ext cx="7772400" cy="1189038"/>
          </a:xfrm>
        </p:spPr>
        <p:txBody>
          <a:bodyPr/>
          <a:lstStyle/>
          <a:p>
            <a:pPr eaLnBrk="1" hangingPunct="1"/>
            <a:r>
              <a:rPr lang="en-US" dirty="0" smtClean="0"/>
              <a:t>Holocaust Notes</a:t>
            </a:r>
          </a:p>
        </p:txBody>
      </p:sp>
      <p:sp>
        <p:nvSpPr>
          <p:cNvPr id="3075" name="Rectangle 3"/>
          <p:cNvSpPr>
            <a:spLocks noGrp="1" noChangeArrowheads="1"/>
          </p:cNvSpPr>
          <p:nvPr>
            <p:ph type="subTitle" idx="1"/>
          </p:nvPr>
        </p:nvSpPr>
        <p:spPr>
          <a:xfrm>
            <a:off x="1166813" y="3886200"/>
            <a:ext cx="6910387" cy="990600"/>
          </a:xfrm>
        </p:spPr>
        <p:txBody>
          <a:bodyPr/>
          <a:lstStyle/>
          <a:p>
            <a:pPr eaLnBrk="1" hangingPunct="1"/>
            <a:r>
              <a:rPr lang="en-US" smtClean="0"/>
              <a:t>10 Historical Core Concepts</a:t>
            </a:r>
          </a:p>
        </p:txBody>
      </p:sp>
    </p:spTree>
  </p:cSld>
  <p:clrMapOvr>
    <a:masterClrMapping/>
  </p:clrMapOvr>
  <p:transition advClick="0" advTm="3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Totalitarian State</a:t>
            </a:r>
          </a:p>
        </p:txBody>
      </p:sp>
      <p:sp>
        <p:nvSpPr>
          <p:cNvPr id="11267" name="Rectangle 3"/>
          <p:cNvSpPr>
            <a:spLocks noGrp="1" noChangeArrowheads="1"/>
          </p:cNvSpPr>
          <p:nvPr>
            <p:ph type="body" sz="half" idx="1"/>
          </p:nvPr>
        </p:nvSpPr>
        <p:spPr>
          <a:xfrm>
            <a:off x="1219200" y="1600200"/>
            <a:ext cx="7666038" cy="1752600"/>
          </a:xfrm>
        </p:spPr>
        <p:txBody>
          <a:bodyPr/>
          <a:lstStyle/>
          <a:p>
            <a:pPr eaLnBrk="1" hangingPunct="1"/>
            <a:r>
              <a:rPr lang="en-US" sz="2400" smtClean="0"/>
              <a:t>Totalitarianism is the total control of a country in the government’s hands</a:t>
            </a:r>
          </a:p>
          <a:p>
            <a:pPr eaLnBrk="1" hangingPunct="1"/>
            <a:r>
              <a:rPr lang="en-US" sz="2400" smtClean="0"/>
              <a:t>It subjugates individual rights.</a:t>
            </a:r>
          </a:p>
          <a:p>
            <a:pPr eaLnBrk="1" hangingPunct="1"/>
            <a:r>
              <a:rPr lang="en-US" sz="2400" smtClean="0"/>
              <a:t>It demonstrates a policy of aggression.</a:t>
            </a:r>
          </a:p>
        </p:txBody>
      </p:sp>
      <p:pic>
        <p:nvPicPr>
          <p:cNvPr id="11268" name="Picture 7" descr="Communists Berlin 1933"/>
          <p:cNvPicPr>
            <a:picLocks noChangeAspect="1" noChangeArrowheads="1"/>
          </p:cNvPicPr>
          <p:nvPr/>
        </p:nvPicPr>
        <p:blipFill>
          <a:blip r:embed="rId2" cstate="print"/>
          <a:srcRect/>
          <a:stretch>
            <a:fillRect/>
          </a:stretch>
        </p:blipFill>
        <p:spPr bwMode="auto">
          <a:xfrm>
            <a:off x="2514600" y="3276600"/>
            <a:ext cx="4648200" cy="3408363"/>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Totalitarian State</a:t>
            </a:r>
          </a:p>
        </p:txBody>
      </p:sp>
      <p:sp>
        <p:nvSpPr>
          <p:cNvPr id="12291" name="Rectangle 3"/>
          <p:cNvSpPr>
            <a:spLocks noGrp="1" noChangeArrowheads="1"/>
          </p:cNvSpPr>
          <p:nvPr>
            <p:ph idx="1"/>
          </p:nvPr>
        </p:nvSpPr>
        <p:spPr/>
        <p:txBody>
          <a:bodyPr/>
          <a:lstStyle/>
          <a:p>
            <a:pPr eaLnBrk="1" hangingPunct="1">
              <a:lnSpc>
                <a:spcPct val="90000"/>
              </a:lnSpc>
            </a:pPr>
            <a:r>
              <a:rPr lang="en-US" sz="2800" smtClean="0"/>
              <a:t>In a totalitarian state, paranoia and fear dominate.</a:t>
            </a:r>
          </a:p>
          <a:p>
            <a:pPr eaLnBrk="1" hangingPunct="1">
              <a:lnSpc>
                <a:spcPct val="90000"/>
              </a:lnSpc>
            </a:pPr>
            <a:r>
              <a:rPr lang="en-US" sz="2800" smtClean="0"/>
              <a:t>The government maintains total control over the culture.</a:t>
            </a:r>
          </a:p>
          <a:p>
            <a:pPr eaLnBrk="1" hangingPunct="1">
              <a:lnSpc>
                <a:spcPct val="90000"/>
              </a:lnSpc>
            </a:pPr>
            <a:r>
              <a:rPr lang="en-US" sz="2800" smtClean="0"/>
              <a:t>The government is capable of indiscriminate killing.</a:t>
            </a:r>
          </a:p>
          <a:p>
            <a:pPr eaLnBrk="1" hangingPunct="1">
              <a:lnSpc>
                <a:spcPct val="90000"/>
              </a:lnSpc>
            </a:pPr>
            <a:r>
              <a:rPr lang="en-US" sz="2800" smtClean="0"/>
              <a:t>During this time in Germany, the Nazis passed laws which restricted the rights of Jews:  including the Nuremberg Laws.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p:txBody>
          <a:bodyPr/>
          <a:lstStyle/>
          <a:p>
            <a:pPr eaLnBrk="1" hangingPunct="1"/>
            <a:r>
              <a:rPr lang="en-US" smtClean="0"/>
              <a:t>Totalitarian State</a:t>
            </a:r>
          </a:p>
        </p:txBody>
      </p:sp>
      <p:pic>
        <p:nvPicPr>
          <p:cNvPr id="13316" name="Picture 1031" descr="73901"/>
          <p:cNvPicPr>
            <a:picLocks noGrp="1" noChangeAspect="1" noChangeArrowheads="1"/>
          </p:cNvPicPr>
          <p:nvPr>
            <p:ph type="clipArt" sz="half" idx="1"/>
          </p:nvPr>
        </p:nvPicPr>
        <p:blipFill>
          <a:blip r:embed="rId2" cstate="print"/>
          <a:srcRect/>
          <a:stretch>
            <a:fillRect/>
          </a:stretch>
        </p:blipFill>
        <p:spPr>
          <a:xfrm>
            <a:off x="1600200" y="1676400"/>
            <a:ext cx="3316288" cy="4572000"/>
          </a:xfrm>
          <a:noFill/>
          <a:ln w="12700">
            <a:solidFill>
              <a:srgbClr val="000000"/>
            </a:solidFill>
          </a:ln>
        </p:spPr>
      </p:pic>
      <p:sp>
        <p:nvSpPr>
          <p:cNvPr id="13315" name="Rectangle 1028"/>
          <p:cNvSpPr>
            <a:spLocks noGrp="1" noChangeArrowheads="1"/>
          </p:cNvSpPr>
          <p:nvPr>
            <p:ph type="body" sz="half" idx="2"/>
          </p:nvPr>
        </p:nvSpPr>
        <p:spPr/>
        <p:txBody>
          <a:bodyPr>
            <a:normAutofit/>
          </a:bodyPr>
          <a:lstStyle/>
          <a:p>
            <a:pPr eaLnBrk="1" hangingPunct="1">
              <a:buFont typeface="Wingdings" pitchFamily="2" charset="2"/>
              <a:buNone/>
            </a:pPr>
            <a:r>
              <a:rPr lang="en-US" sz="2800" smtClean="0"/>
              <a:t>	The Nuremberg Laws stripped Jews of their German citizenship.  They were prohibited from marrying or having sexual relations with persons of “German or related blood.”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Totalitarian State</a:t>
            </a:r>
          </a:p>
        </p:txBody>
      </p:sp>
      <p:sp>
        <p:nvSpPr>
          <p:cNvPr id="14339" name="Rectangle 4"/>
          <p:cNvSpPr>
            <a:spLocks noChangeArrowheads="1"/>
          </p:cNvSpPr>
          <p:nvPr/>
        </p:nvSpPr>
        <p:spPr bwMode="auto">
          <a:xfrm>
            <a:off x="1219200" y="1600200"/>
            <a:ext cx="3657600" cy="4965700"/>
          </a:xfrm>
          <a:prstGeom prst="rect">
            <a:avLst/>
          </a:prstGeom>
          <a:noFill/>
          <a:ln w="9525">
            <a:noFill/>
            <a:miter lim="800000"/>
            <a:headEnd/>
            <a:tailEnd/>
          </a:ln>
        </p:spPr>
        <p:txBody>
          <a:bodyPr>
            <a:spAutoFit/>
          </a:bodyPr>
          <a:lstStyle/>
          <a:p>
            <a:pPr>
              <a:spcBef>
                <a:spcPct val="20000"/>
              </a:spcBef>
              <a:buClr>
                <a:schemeClr val="accent1"/>
              </a:buClr>
              <a:buSzPct val="80000"/>
              <a:buFont typeface="Wingdings" pitchFamily="2" charset="2"/>
              <a:buNone/>
            </a:pPr>
            <a:r>
              <a:rPr lang="en-US" sz="3200" dirty="0">
                <a:latin typeface="Arial" charset="0"/>
              </a:rPr>
              <a:t>Jews, like all other German citizens, were required to carry identity cards, but their cards were stamped with a red “J.”  This allowed police to easily identify them.</a:t>
            </a:r>
          </a:p>
        </p:txBody>
      </p:sp>
      <p:pic>
        <p:nvPicPr>
          <p:cNvPr id="14340" name="Picture 5" descr="J Passport-25784"/>
          <p:cNvPicPr>
            <a:picLocks noChangeAspect="1" noChangeArrowheads="1"/>
          </p:cNvPicPr>
          <p:nvPr/>
        </p:nvPicPr>
        <p:blipFill>
          <a:blip r:embed="rId2" cstate="print"/>
          <a:srcRect l="50000"/>
          <a:stretch>
            <a:fillRect/>
          </a:stretch>
        </p:blipFill>
        <p:spPr bwMode="auto">
          <a:xfrm>
            <a:off x="5410200" y="1752600"/>
            <a:ext cx="3059113" cy="457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Totalitarian State</a:t>
            </a:r>
          </a:p>
        </p:txBody>
      </p:sp>
      <p:sp>
        <p:nvSpPr>
          <p:cNvPr id="15363" name="Rectangle 3"/>
          <p:cNvSpPr>
            <a:spLocks noGrp="1" noChangeArrowheads="1"/>
          </p:cNvSpPr>
          <p:nvPr>
            <p:ph type="body" sz="half" idx="1"/>
          </p:nvPr>
        </p:nvSpPr>
        <p:spPr/>
        <p:txBody>
          <a:bodyPr/>
          <a:lstStyle/>
          <a:p>
            <a:pPr eaLnBrk="1" hangingPunct="1"/>
            <a:r>
              <a:rPr lang="en-US" sz="2800" smtClean="0"/>
              <a:t>The Nazis used propaganda to promote their antisemitic ideas.</a:t>
            </a:r>
          </a:p>
          <a:p>
            <a:pPr eaLnBrk="1" hangingPunct="1"/>
            <a:r>
              <a:rPr lang="en-US" sz="2800" smtClean="0"/>
              <a:t>One such book was the children’s book, </a:t>
            </a:r>
            <a:r>
              <a:rPr lang="en-US" sz="2800" i="1" smtClean="0"/>
              <a:t>The Poisonous Mushroom</a:t>
            </a:r>
            <a:r>
              <a:rPr lang="en-US" sz="2800" smtClean="0"/>
              <a:t>.</a:t>
            </a:r>
          </a:p>
        </p:txBody>
      </p:sp>
      <p:pic>
        <p:nvPicPr>
          <p:cNvPr id="15364" name="Picture 7" descr="4100a"/>
          <p:cNvPicPr>
            <a:picLocks noGrp="1" noChangeAspect="1" noChangeArrowheads="1"/>
          </p:cNvPicPr>
          <p:nvPr>
            <p:ph type="clipArt" sz="half" idx="2"/>
          </p:nvPr>
        </p:nvPicPr>
        <p:blipFill>
          <a:blip r:embed="rId3" cstate="print"/>
          <a:stretch>
            <a:fillRect/>
          </a:stretch>
        </p:blipFill>
        <p:spPr>
          <a:xfrm>
            <a:off x="6069013" y="2514600"/>
            <a:ext cx="1943100" cy="3048000"/>
          </a:xfrm>
          <a:noFill/>
          <a:ln w="12700">
            <a:solidFill>
              <a:srgbClr val="000000"/>
            </a:solid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Persecution</a:t>
            </a:r>
          </a:p>
        </p:txBody>
      </p:sp>
      <p:sp>
        <p:nvSpPr>
          <p:cNvPr id="16387" name="Rectangle 3"/>
          <p:cNvSpPr>
            <a:spLocks noGrp="1" noChangeArrowheads="1"/>
          </p:cNvSpPr>
          <p:nvPr>
            <p:ph idx="1"/>
          </p:nvPr>
        </p:nvSpPr>
        <p:spPr>
          <a:xfrm>
            <a:off x="1173163" y="1981200"/>
            <a:ext cx="7772400" cy="4419600"/>
          </a:xfrm>
        </p:spPr>
        <p:txBody>
          <a:bodyPr/>
          <a:lstStyle/>
          <a:p>
            <a:pPr marL="609600" indent="-609600" eaLnBrk="1" hangingPunct="1">
              <a:buFont typeface="Wingdings" pitchFamily="2" charset="2"/>
              <a:buNone/>
            </a:pPr>
            <a:r>
              <a:rPr lang="en-US" smtClean="0"/>
              <a:t>The Nazi plan for dealing with the “Jewish</a:t>
            </a:r>
          </a:p>
          <a:p>
            <a:pPr marL="609600" indent="-609600" eaLnBrk="1" hangingPunct="1">
              <a:buFont typeface="Wingdings" pitchFamily="2" charset="2"/>
              <a:buNone/>
            </a:pPr>
            <a:r>
              <a:rPr lang="en-US" smtClean="0"/>
              <a:t>Question” evolved in three steps:</a:t>
            </a:r>
          </a:p>
          <a:p>
            <a:pPr marL="609600" indent="-609600" eaLnBrk="1" hangingPunct="1">
              <a:buFont typeface="Wingdings" pitchFamily="2" charset="2"/>
              <a:buNone/>
            </a:pPr>
            <a:endParaRPr lang="en-US" sz="2000" smtClean="0"/>
          </a:p>
          <a:p>
            <a:pPr marL="609600" indent="-609600" eaLnBrk="1" hangingPunct="1">
              <a:buFont typeface="Wingdings" pitchFamily="2" charset="2"/>
              <a:buNone/>
            </a:pPr>
            <a:r>
              <a:rPr lang="en-US" smtClean="0"/>
              <a:t>1. Expulsion:  Get them out of Germany</a:t>
            </a:r>
          </a:p>
          <a:p>
            <a:pPr marL="609600" indent="-609600" eaLnBrk="1" hangingPunct="1">
              <a:buFont typeface="Wingdings" pitchFamily="2" charset="2"/>
              <a:buNone/>
            </a:pPr>
            <a:r>
              <a:rPr lang="en-US" smtClean="0"/>
              <a:t>2. Containment:  Put them all together in one place – namely ghettos</a:t>
            </a:r>
          </a:p>
          <a:p>
            <a:pPr marL="609600" indent="-609600" eaLnBrk="1" hangingPunct="1">
              <a:buFont typeface="Wingdings" pitchFamily="2" charset="2"/>
              <a:buNone/>
            </a:pPr>
            <a:r>
              <a:rPr lang="en-US" smtClean="0"/>
              <a:t>3. “Final Solution”:  annihilation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Persecution</a:t>
            </a:r>
          </a:p>
        </p:txBody>
      </p:sp>
      <p:sp>
        <p:nvSpPr>
          <p:cNvPr id="17411" name="Rectangle 3"/>
          <p:cNvSpPr>
            <a:spLocks noGrp="1" noChangeArrowheads="1"/>
          </p:cNvSpPr>
          <p:nvPr>
            <p:ph sz="half" idx="1"/>
          </p:nvPr>
        </p:nvSpPr>
        <p:spPr/>
        <p:txBody>
          <a:bodyPr/>
          <a:lstStyle/>
          <a:p>
            <a:pPr eaLnBrk="1" hangingPunct="1">
              <a:buFont typeface="Wingdings" pitchFamily="2" charset="2"/>
              <a:buNone/>
            </a:pPr>
            <a:r>
              <a:rPr lang="en-US" smtClean="0"/>
              <a:t>	Nazis targeted other individuals and groups in addition to the Jews:</a:t>
            </a:r>
          </a:p>
          <a:p>
            <a:pPr eaLnBrk="1" hangingPunct="1">
              <a:buFont typeface="Wingdings" pitchFamily="2" charset="2"/>
              <a:buNone/>
            </a:pPr>
            <a:endParaRPr lang="en-US" smtClean="0"/>
          </a:p>
          <a:p>
            <a:pPr eaLnBrk="1" hangingPunct="1"/>
            <a:endParaRPr lang="en-US" smtClean="0"/>
          </a:p>
        </p:txBody>
      </p:sp>
      <p:sp>
        <p:nvSpPr>
          <p:cNvPr id="17412" name="Rectangle 5"/>
          <p:cNvSpPr>
            <a:spLocks noGrp="1" noChangeArrowheads="1"/>
          </p:cNvSpPr>
          <p:nvPr>
            <p:ph sz="half" idx="2"/>
          </p:nvPr>
        </p:nvSpPr>
        <p:spPr/>
        <p:txBody>
          <a:bodyPr/>
          <a:lstStyle/>
          <a:p>
            <a:pPr eaLnBrk="1" hangingPunct="1"/>
            <a:r>
              <a:rPr lang="en-US" smtClean="0"/>
              <a:t>Gypsies (Sinti and Roma)</a:t>
            </a:r>
          </a:p>
          <a:p>
            <a:pPr eaLnBrk="1" hangingPunct="1"/>
            <a:r>
              <a:rPr lang="en-US" smtClean="0"/>
              <a:t>Homosexual men</a:t>
            </a:r>
          </a:p>
          <a:p>
            <a:pPr eaLnBrk="1" hangingPunct="1"/>
            <a:r>
              <a:rPr lang="en-US" smtClean="0"/>
              <a:t>Jehovah’s Witness</a:t>
            </a:r>
          </a:p>
          <a:p>
            <a:pPr eaLnBrk="1" hangingPunct="1"/>
            <a:r>
              <a:rPr lang="en-US" smtClean="0"/>
              <a:t>Handicapped Germans</a:t>
            </a:r>
          </a:p>
          <a:p>
            <a:pPr eaLnBrk="1" hangingPunct="1"/>
            <a:r>
              <a:rPr lang="en-US" smtClean="0"/>
              <a:t>Poles</a:t>
            </a:r>
          </a:p>
          <a:p>
            <a:pPr eaLnBrk="1" hangingPunct="1"/>
            <a:r>
              <a:rPr lang="en-US" smtClean="0"/>
              <a:t>Political dissidents</a:t>
            </a:r>
          </a:p>
          <a:p>
            <a:pPr eaLnBrk="1" hangingPunct="1"/>
            <a:endParaRPr lang="en-US"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Persecution</a:t>
            </a:r>
          </a:p>
        </p:txBody>
      </p:sp>
      <p:sp>
        <p:nvSpPr>
          <p:cNvPr id="18435" name="Rectangle 4"/>
          <p:cNvSpPr>
            <a:spLocks noGrp="1" noChangeArrowheads="1"/>
          </p:cNvSpPr>
          <p:nvPr>
            <p:ph type="body" sz="half" idx="2"/>
          </p:nvPr>
        </p:nvSpPr>
        <p:spPr>
          <a:xfrm>
            <a:off x="5334000" y="1981200"/>
            <a:ext cx="3611563" cy="4114800"/>
          </a:xfrm>
        </p:spPr>
        <p:txBody>
          <a:bodyPr/>
          <a:lstStyle/>
          <a:p>
            <a:pPr eaLnBrk="1" hangingPunct="1"/>
            <a:r>
              <a:rPr lang="en-US" sz="2800" i="1" smtClean="0"/>
              <a:t>Kristallnacht</a:t>
            </a:r>
            <a:r>
              <a:rPr lang="en-US" sz="2800" smtClean="0"/>
              <a:t> was the “Night of Broken Glass” on November 9-10, 1938</a:t>
            </a:r>
          </a:p>
          <a:p>
            <a:pPr eaLnBrk="1" hangingPunct="1"/>
            <a:r>
              <a:rPr lang="en-US" sz="2800" smtClean="0"/>
              <a:t>Germans attacked synagogues and Jewish homes and businesses</a:t>
            </a:r>
          </a:p>
        </p:txBody>
      </p:sp>
      <p:sp>
        <p:nvSpPr>
          <p:cNvPr id="18436" name="Rectangle 5"/>
          <p:cNvSpPr>
            <a:spLocks noChangeArrowheads="1"/>
          </p:cNvSpPr>
          <p:nvPr/>
        </p:nvSpPr>
        <p:spPr bwMode="auto">
          <a:xfrm>
            <a:off x="4114800" y="2971800"/>
            <a:ext cx="9144000" cy="0"/>
          </a:xfrm>
          <a:prstGeom prst="rect">
            <a:avLst/>
          </a:prstGeom>
          <a:noFill/>
          <a:ln w="9525">
            <a:noFill/>
            <a:miter lim="800000"/>
            <a:headEnd/>
            <a:tailEnd/>
          </a:ln>
        </p:spPr>
        <p:txBody>
          <a:bodyPr>
            <a:spAutoFit/>
          </a:bodyPr>
          <a:lstStyle/>
          <a:p>
            <a:endParaRPr lang="en-US"/>
          </a:p>
        </p:txBody>
      </p:sp>
      <p:pic>
        <p:nvPicPr>
          <p:cNvPr id="18437" name="Picture 9" descr="Kristallnacht - 86838"/>
          <p:cNvPicPr>
            <a:picLocks noChangeAspect="1" noChangeArrowheads="1"/>
          </p:cNvPicPr>
          <p:nvPr/>
        </p:nvPicPr>
        <p:blipFill>
          <a:blip r:embed="rId2" cstate="print"/>
          <a:srcRect/>
          <a:stretch>
            <a:fillRect/>
          </a:stretch>
        </p:blipFill>
        <p:spPr bwMode="auto">
          <a:xfrm>
            <a:off x="1143000" y="2209800"/>
            <a:ext cx="4057650" cy="3270250"/>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U.S. and World Response</a:t>
            </a:r>
          </a:p>
        </p:txBody>
      </p:sp>
      <p:sp>
        <p:nvSpPr>
          <p:cNvPr id="19459" name="Rectangle 4"/>
          <p:cNvSpPr>
            <a:spLocks noGrp="1" noChangeArrowheads="1"/>
          </p:cNvSpPr>
          <p:nvPr>
            <p:ph idx="1"/>
          </p:nvPr>
        </p:nvSpPr>
        <p:spPr/>
        <p:txBody>
          <a:bodyPr/>
          <a:lstStyle/>
          <a:p>
            <a:pPr eaLnBrk="1" hangingPunct="1">
              <a:lnSpc>
                <a:spcPct val="90000"/>
              </a:lnSpc>
            </a:pPr>
            <a:r>
              <a:rPr lang="en-US" dirty="0" smtClean="0"/>
              <a:t>The Evian Conference took place in the summer of 1938 in Evian, France.</a:t>
            </a:r>
          </a:p>
          <a:p>
            <a:pPr eaLnBrk="1" hangingPunct="1">
              <a:lnSpc>
                <a:spcPct val="90000"/>
              </a:lnSpc>
            </a:pPr>
            <a:r>
              <a:rPr lang="en-US" dirty="0" smtClean="0"/>
              <a:t>32 countries met to discuss what to do about the Jewish refugees who were trying to leave Germany and Austria.</a:t>
            </a:r>
          </a:p>
          <a:p>
            <a:pPr eaLnBrk="1" hangingPunct="1">
              <a:lnSpc>
                <a:spcPct val="90000"/>
              </a:lnSpc>
            </a:pPr>
            <a:r>
              <a:rPr lang="en-US" b="1" dirty="0" smtClean="0"/>
              <a:t>Despite voicing feelings of sympathy, most countries made excuses for not accepting more refugees.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U.S. and World Response</a:t>
            </a:r>
          </a:p>
        </p:txBody>
      </p:sp>
      <p:sp>
        <p:nvSpPr>
          <p:cNvPr id="20483" name="Rectangle 3"/>
          <p:cNvSpPr>
            <a:spLocks noGrp="1" noChangeArrowheads="1"/>
          </p:cNvSpPr>
          <p:nvPr>
            <p:ph idx="1"/>
          </p:nvPr>
        </p:nvSpPr>
        <p:spPr/>
        <p:txBody>
          <a:bodyPr/>
          <a:lstStyle/>
          <a:p>
            <a:pPr eaLnBrk="1" hangingPunct="1"/>
            <a:r>
              <a:rPr lang="en-US" smtClean="0"/>
              <a:t>Some American congressmen proposed the Wagner-Rogers Bill, which offered to let 20,000 endangered Jewish refugee children into the country, but the bill was not supported in the Senate.</a:t>
            </a:r>
          </a:p>
          <a:p>
            <a:pPr eaLnBrk="1" hangingPunct="1"/>
            <a:r>
              <a:rPr lang="en-US" smtClean="0"/>
              <a:t>Antisemitic attitudes played a role in the failure to help refugees.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10 Historical Core Concepts</a:t>
            </a:r>
          </a:p>
        </p:txBody>
      </p:sp>
      <p:sp>
        <p:nvSpPr>
          <p:cNvPr id="4099" name="Rectangle 3"/>
          <p:cNvSpPr>
            <a:spLocks noGrp="1" noChangeArrowheads="1"/>
          </p:cNvSpPr>
          <p:nvPr>
            <p:ph sz="half" idx="1"/>
          </p:nvPr>
        </p:nvSpPr>
        <p:spPr>
          <a:xfrm>
            <a:off x="914400" y="2438400"/>
            <a:ext cx="3398838" cy="4114800"/>
          </a:xfrm>
        </p:spPr>
        <p:txBody>
          <a:bodyPr/>
          <a:lstStyle/>
          <a:p>
            <a:pPr eaLnBrk="1" hangingPunct="1">
              <a:buFont typeface="Wingdings" pitchFamily="2" charset="2"/>
              <a:buNone/>
            </a:pPr>
            <a:r>
              <a:rPr lang="en-US" smtClean="0"/>
              <a:t>1.  Pre-War Jews</a:t>
            </a:r>
          </a:p>
          <a:p>
            <a:pPr eaLnBrk="1" hangingPunct="1">
              <a:buFont typeface="Wingdings" pitchFamily="2" charset="2"/>
              <a:buNone/>
            </a:pPr>
            <a:r>
              <a:rPr lang="en-US" smtClean="0"/>
              <a:t>2.  Antisemitism</a:t>
            </a:r>
          </a:p>
          <a:p>
            <a:pPr eaLnBrk="1" hangingPunct="1">
              <a:buFont typeface="Wingdings" pitchFamily="2" charset="2"/>
              <a:buNone/>
            </a:pPr>
            <a:r>
              <a:rPr lang="en-US" smtClean="0"/>
              <a:t>3.  Weimar Republic</a:t>
            </a:r>
          </a:p>
          <a:p>
            <a:pPr eaLnBrk="1" hangingPunct="1">
              <a:buFont typeface="Wingdings" pitchFamily="2" charset="2"/>
              <a:buNone/>
            </a:pPr>
            <a:r>
              <a:rPr lang="en-US" smtClean="0"/>
              <a:t>4.  Totalitarian State</a:t>
            </a:r>
          </a:p>
          <a:p>
            <a:pPr eaLnBrk="1" hangingPunct="1">
              <a:buFont typeface="Wingdings" pitchFamily="2" charset="2"/>
              <a:buNone/>
            </a:pPr>
            <a:r>
              <a:rPr lang="en-US" smtClean="0"/>
              <a:t>5.  Persecution</a:t>
            </a:r>
          </a:p>
          <a:p>
            <a:pPr eaLnBrk="1" hangingPunct="1">
              <a:buFont typeface="Wingdings" pitchFamily="2" charset="2"/>
              <a:buNone/>
            </a:pPr>
            <a:r>
              <a:rPr lang="en-US" smtClean="0"/>
              <a:t> </a:t>
            </a:r>
          </a:p>
        </p:txBody>
      </p:sp>
      <p:sp>
        <p:nvSpPr>
          <p:cNvPr id="4100" name="Rectangle 4"/>
          <p:cNvSpPr>
            <a:spLocks noGrp="1" noChangeArrowheads="1"/>
          </p:cNvSpPr>
          <p:nvPr>
            <p:ph sz="half" idx="2"/>
          </p:nvPr>
        </p:nvSpPr>
        <p:spPr>
          <a:xfrm>
            <a:off x="4343400" y="2438400"/>
            <a:ext cx="4800600" cy="4114800"/>
          </a:xfrm>
        </p:spPr>
        <p:txBody>
          <a:bodyPr/>
          <a:lstStyle/>
          <a:p>
            <a:pPr eaLnBrk="1" hangingPunct="1">
              <a:buFont typeface="Wingdings" pitchFamily="2" charset="2"/>
              <a:buNone/>
            </a:pPr>
            <a:r>
              <a:rPr lang="en-US" smtClean="0"/>
              <a:t>6. U.S. and World Response</a:t>
            </a:r>
          </a:p>
          <a:p>
            <a:pPr eaLnBrk="1" hangingPunct="1">
              <a:buFont typeface="Wingdings" pitchFamily="2" charset="2"/>
              <a:buNone/>
            </a:pPr>
            <a:r>
              <a:rPr lang="en-US" smtClean="0"/>
              <a:t>7.  The Final Solution</a:t>
            </a:r>
          </a:p>
          <a:p>
            <a:pPr eaLnBrk="1" hangingPunct="1">
              <a:buFont typeface="Wingdings" pitchFamily="2" charset="2"/>
              <a:buNone/>
            </a:pPr>
            <a:r>
              <a:rPr lang="en-US" smtClean="0"/>
              <a:t>8.  Resistance</a:t>
            </a:r>
          </a:p>
          <a:p>
            <a:pPr eaLnBrk="1" hangingPunct="1">
              <a:buFont typeface="Wingdings" pitchFamily="2" charset="2"/>
              <a:buNone/>
            </a:pPr>
            <a:r>
              <a:rPr lang="en-US" smtClean="0"/>
              <a:t>9.  Rescue</a:t>
            </a:r>
          </a:p>
          <a:p>
            <a:pPr eaLnBrk="1" hangingPunct="1">
              <a:buFont typeface="Wingdings" pitchFamily="2" charset="2"/>
              <a:buNone/>
            </a:pPr>
            <a:r>
              <a:rPr lang="en-US" smtClean="0"/>
              <a:t>10.  Aftermath</a:t>
            </a:r>
          </a:p>
        </p:txBody>
      </p:sp>
    </p:spTree>
  </p:cSld>
  <p:clrMapOvr>
    <a:masterClrMapping/>
  </p:clrMapOvr>
  <p:transition advClick="0" advTm="24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U.S. and World Response</a:t>
            </a:r>
          </a:p>
        </p:txBody>
      </p:sp>
      <p:sp>
        <p:nvSpPr>
          <p:cNvPr id="21507" name="Rectangle 3"/>
          <p:cNvSpPr>
            <a:spLocks noGrp="1" noChangeArrowheads="1"/>
          </p:cNvSpPr>
          <p:nvPr>
            <p:ph type="body" sz="half" idx="2"/>
          </p:nvPr>
        </p:nvSpPr>
        <p:spPr>
          <a:xfrm>
            <a:off x="1371600" y="1676400"/>
            <a:ext cx="7543800" cy="1219200"/>
          </a:xfrm>
        </p:spPr>
        <p:txBody>
          <a:bodyPr/>
          <a:lstStyle/>
          <a:p>
            <a:pPr eaLnBrk="1" hangingPunct="1">
              <a:lnSpc>
                <a:spcPct val="80000"/>
              </a:lnSpc>
              <a:buFont typeface="Wingdings" pitchFamily="2" charset="2"/>
              <a:buNone/>
            </a:pPr>
            <a:r>
              <a:rPr lang="en-US" sz="2000" smtClean="0"/>
              <a:t>	</a:t>
            </a:r>
            <a:r>
              <a:rPr lang="en-US" sz="2200" smtClean="0"/>
              <a:t>The </a:t>
            </a:r>
            <a:r>
              <a:rPr lang="en-US" sz="2200" i="1" smtClean="0"/>
              <a:t>SS St. Louis, </a:t>
            </a:r>
            <a:r>
              <a:rPr lang="en-US" sz="2200" smtClean="0"/>
              <a:t>carrying refugees with Cuban visas,</a:t>
            </a:r>
            <a:r>
              <a:rPr lang="en-US" sz="2200" i="1" smtClean="0"/>
              <a:t> </a:t>
            </a:r>
            <a:r>
              <a:rPr lang="en-US" sz="2200" smtClean="0"/>
              <a:t>were denied admittance both in Cuba and in Florida.  After being turned back to Europe, most of the passengers perished in the Holocaust.</a:t>
            </a:r>
            <a:endParaRPr lang="en-US" sz="2200" i="1" smtClean="0"/>
          </a:p>
        </p:txBody>
      </p:sp>
      <p:pic>
        <p:nvPicPr>
          <p:cNvPr id="21508" name="Picture 13" descr="St"/>
          <p:cNvPicPr>
            <a:picLocks noChangeAspect="1" noChangeArrowheads="1"/>
          </p:cNvPicPr>
          <p:nvPr/>
        </p:nvPicPr>
        <p:blipFill>
          <a:blip r:embed="rId2" cstate="print"/>
          <a:srcRect/>
          <a:stretch>
            <a:fillRect/>
          </a:stretch>
        </p:blipFill>
        <p:spPr bwMode="auto">
          <a:xfrm>
            <a:off x="2133600" y="3352800"/>
            <a:ext cx="6019800" cy="2933700"/>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Final Solution</a:t>
            </a:r>
          </a:p>
        </p:txBody>
      </p:sp>
      <p:sp>
        <p:nvSpPr>
          <p:cNvPr id="22531" name="Rectangle 3"/>
          <p:cNvSpPr>
            <a:spLocks noGrp="1" noChangeArrowheads="1"/>
          </p:cNvSpPr>
          <p:nvPr>
            <p:ph idx="1"/>
          </p:nvPr>
        </p:nvSpPr>
        <p:spPr/>
        <p:txBody>
          <a:bodyPr/>
          <a:lstStyle/>
          <a:p>
            <a:pPr eaLnBrk="1" hangingPunct="1"/>
            <a:r>
              <a:rPr lang="en-US" smtClean="0"/>
              <a:t>The Nazis aimed to control the Jewish population by forcing them to live in areas that were designated for Jews only, called </a:t>
            </a:r>
            <a:r>
              <a:rPr lang="en-US" i="1" smtClean="0"/>
              <a:t>ghettos</a:t>
            </a:r>
            <a:r>
              <a:rPr lang="en-US" smtClean="0"/>
              <a:t>.</a:t>
            </a:r>
          </a:p>
          <a:p>
            <a:pPr eaLnBrk="1" hangingPunct="1"/>
            <a:r>
              <a:rPr lang="en-US" smtClean="0"/>
              <a:t>Ghettos were established across all of occupied Europe, especially in areas where there was already a large Jewish population.</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Final Solution</a:t>
            </a:r>
          </a:p>
        </p:txBody>
      </p:sp>
      <p:sp>
        <p:nvSpPr>
          <p:cNvPr id="23555" name="Rectangle 3"/>
          <p:cNvSpPr>
            <a:spLocks noGrp="1" noChangeArrowheads="1"/>
          </p:cNvSpPr>
          <p:nvPr>
            <p:ph type="body" sz="half" idx="1"/>
          </p:nvPr>
        </p:nvSpPr>
        <p:spPr>
          <a:xfrm>
            <a:off x="1143000" y="1600200"/>
            <a:ext cx="7513638" cy="1219200"/>
          </a:xfrm>
        </p:spPr>
        <p:txBody>
          <a:bodyPr>
            <a:normAutofit fontScale="92500" lnSpcReduction="10000"/>
          </a:bodyPr>
          <a:lstStyle/>
          <a:p>
            <a:pPr eaLnBrk="1" hangingPunct="1">
              <a:lnSpc>
                <a:spcPct val="80000"/>
              </a:lnSpc>
            </a:pPr>
            <a:r>
              <a:rPr lang="en-US" sz="2200" smtClean="0"/>
              <a:t>Many ghettos were closed by barbed wire or walls and were guarded by SS or local police.</a:t>
            </a:r>
          </a:p>
          <a:p>
            <a:pPr eaLnBrk="1" hangingPunct="1">
              <a:lnSpc>
                <a:spcPct val="80000"/>
              </a:lnSpc>
            </a:pPr>
            <a:r>
              <a:rPr lang="en-US" sz="2200" smtClean="0"/>
              <a:t>SS or Schultzstaffel was controlled by Heinrich Himmler.</a:t>
            </a:r>
          </a:p>
          <a:p>
            <a:pPr eaLnBrk="1" hangingPunct="1">
              <a:lnSpc>
                <a:spcPct val="80000"/>
              </a:lnSpc>
            </a:pPr>
            <a:r>
              <a:rPr lang="en-US" sz="2200" smtClean="0"/>
              <a:t>Jews sometimes had to use bridges to go over Aryan streets that ran through the ghetto.</a:t>
            </a:r>
          </a:p>
        </p:txBody>
      </p:sp>
      <p:pic>
        <p:nvPicPr>
          <p:cNvPr id="23556" name="Picture 9" descr="Lodz bridge - 30082"/>
          <p:cNvPicPr>
            <a:picLocks noChangeAspect="1" noChangeArrowheads="1"/>
          </p:cNvPicPr>
          <p:nvPr/>
        </p:nvPicPr>
        <p:blipFill>
          <a:blip r:embed="rId2" cstate="print"/>
          <a:srcRect/>
          <a:stretch>
            <a:fillRect/>
          </a:stretch>
        </p:blipFill>
        <p:spPr bwMode="auto">
          <a:xfrm>
            <a:off x="1143000" y="3200400"/>
            <a:ext cx="4800600" cy="3344863"/>
          </a:xfrm>
          <a:prstGeom prst="rect">
            <a:avLst/>
          </a:prstGeom>
          <a:noFill/>
          <a:ln w="12700">
            <a:solidFill>
              <a:srgbClr val="000000"/>
            </a:solidFill>
            <a:miter lim="800000"/>
            <a:headEnd/>
            <a:tailEnd/>
          </a:ln>
        </p:spPr>
      </p:pic>
      <p:pic>
        <p:nvPicPr>
          <p:cNvPr id="23557" name="Picture 6" descr="himmler-480.jpg"/>
          <p:cNvPicPr>
            <a:picLocks noChangeAspect="1"/>
          </p:cNvPicPr>
          <p:nvPr/>
        </p:nvPicPr>
        <p:blipFill>
          <a:blip r:embed="rId3" cstate="print"/>
          <a:srcRect/>
          <a:stretch>
            <a:fillRect/>
          </a:stretch>
        </p:blipFill>
        <p:spPr bwMode="auto">
          <a:xfrm>
            <a:off x="6553200" y="3352800"/>
            <a:ext cx="1905000" cy="317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Final Solution</a:t>
            </a:r>
          </a:p>
        </p:txBody>
      </p:sp>
      <p:sp>
        <p:nvSpPr>
          <p:cNvPr id="24579" name="Rectangle 3"/>
          <p:cNvSpPr>
            <a:spLocks noGrp="1" noChangeArrowheads="1"/>
          </p:cNvSpPr>
          <p:nvPr>
            <p:ph idx="1"/>
          </p:nvPr>
        </p:nvSpPr>
        <p:spPr/>
        <p:txBody>
          <a:bodyPr/>
          <a:lstStyle/>
          <a:p>
            <a:pPr eaLnBrk="1" hangingPunct="1"/>
            <a:r>
              <a:rPr lang="en-US" dirty="0" smtClean="0"/>
              <a:t>Life in the ghettos was hard:  food was rationed; several families often shared a small space; disease spread rapidly; heating, ventilation, and sanitation were limited.</a:t>
            </a:r>
          </a:p>
          <a:p>
            <a:pPr eaLnBrk="1" hangingPunct="1"/>
            <a:r>
              <a:rPr lang="en-US" dirty="0" smtClean="0"/>
              <a:t>Many children were orphaned in the ghettos.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Final Solution</a:t>
            </a:r>
          </a:p>
        </p:txBody>
      </p:sp>
      <p:pic>
        <p:nvPicPr>
          <p:cNvPr id="25603" name="Picture 7" descr="19124"/>
          <p:cNvPicPr>
            <a:picLocks noGrp="1" noChangeAspect="1" noChangeArrowheads="1"/>
          </p:cNvPicPr>
          <p:nvPr>
            <p:ph sz="half" idx="1"/>
          </p:nvPr>
        </p:nvPicPr>
        <p:blipFill>
          <a:blip r:embed="rId2" cstate="print"/>
          <a:srcRect/>
          <a:stretch>
            <a:fillRect/>
          </a:stretch>
        </p:blipFill>
        <p:spPr>
          <a:xfrm>
            <a:off x="1600200" y="1524000"/>
            <a:ext cx="5943600" cy="3517900"/>
          </a:xfrm>
          <a:noFill/>
          <a:ln w="12700">
            <a:solidFill>
              <a:srgbClr val="000000"/>
            </a:solidFill>
          </a:ln>
        </p:spPr>
      </p:pic>
      <p:sp>
        <p:nvSpPr>
          <p:cNvPr id="25604" name="Rectangle 8"/>
          <p:cNvSpPr>
            <a:spLocks noChangeArrowheads="1"/>
          </p:cNvSpPr>
          <p:nvPr/>
        </p:nvSpPr>
        <p:spPr bwMode="auto">
          <a:xfrm>
            <a:off x="1524000" y="5105400"/>
            <a:ext cx="6248400" cy="1552575"/>
          </a:xfrm>
          <a:prstGeom prst="rect">
            <a:avLst/>
          </a:prstGeom>
          <a:noFill/>
          <a:ln w="9525">
            <a:noFill/>
            <a:miter lim="800000"/>
            <a:headEnd/>
            <a:tailEnd/>
          </a:ln>
        </p:spPr>
        <p:txBody>
          <a:bodyPr>
            <a:spAutoFit/>
          </a:bodyPr>
          <a:lstStyle/>
          <a:p>
            <a:pPr>
              <a:lnSpc>
                <a:spcPct val="80000"/>
              </a:lnSpc>
              <a:spcBef>
                <a:spcPct val="20000"/>
              </a:spcBef>
              <a:buClr>
                <a:schemeClr val="accent1"/>
              </a:buClr>
              <a:buSzPct val="80000"/>
              <a:buFont typeface="Wingdings" pitchFamily="2" charset="2"/>
              <a:buNone/>
            </a:pPr>
            <a:r>
              <a:rPr lang="en-US" i="1">
                <a:latin typeface="Arial" charset="0"/>
              </a:rPr>
              <a:t>Einsatzgruppen</a:t>
            </a:r>
            <a:r>
              <a:rPr lang="en-US">
                <a:latin typeface="Arial" charset="0"/>
              </a:rPr>
              <a:t> were mobile killing squads made up of Nazi (SS) units and police.  They killed Jews in mass shooting actions throughout eastern Poland and the western Soviet Union.</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Final Solution</a:t>
            </a:r>
          </a:p>
        </p:txBody>
      </p:sp>
      <p:sp>
        <p:nvSpPr>
          <p:cNvPr id="26627" name="Rectangle 3"/>
          <p:cNvSpPr>
            <a:spLocks noGrp="1" noChangeArrowheads="1"/>
          </p:cNvSpPr>
          <p:nvPr>
            <p:ph idx="1"/>
          </p:nvPr>
        </p:nvSpPr>
        <p:spPr>
          <a:xfrm>
            <a:off x="4267201" y="228600"/>
            <a:ext cx="4876800" cy="4114800"/>
          </a:xfrm>
        </p:spPr>
        <p:txBody>
          <a:bodyPr>
            <a:normAutofit fontScale="85000" lnSpcReduction="10000"/>
          </a:bodyPr>
          <a:lstStyle/>
          <a:p>
            <a:pPr eaLnBrk="1" hangingPunct="1"/>
            <a:r>
              <a:rPr lang="en-US" dirty="0" smtClean="0"/>
              <a:t>On January 20, 1942, 15 high-ranking Nazi officials met at the </a:t>
            </a:r>
            <a:r>
              <a:rPr lang="en-US" dirty="0" err="1" smtClean="0"/>
              <a:t>Wannsee</a:t>
            </a:r>
            <a:r>
              <a:rPr lang="en-US" dirty="0" smtClean="0"/>
              <a:t> Conference to learn about how the Jewish Question would be solved.</a:t>
            </a:r>
          </a:p>
          <a:p>
            <a:pPr eaLnBrk="1" hangingPunct="1"/>
            <a:r>
              <a:rPr lang="en-US" dirty="0" smtClean="0"/>
              <a:t>The Final Solution was outlined by </a:t>
            </a:r>
            <a:r>
              <a:rPr lang="en-US" dirty="0" err="1" smtClean="0"/>
              <a:t>Reinhard</a:t>
            </a:r>
            <a:r>
              <a:rPr lang="en-US" dirty="0" smtClean="0"/>
              <a:t> </a:t>
            </a:r>
            <a:r>
              <a:rPr lang="en-US" dirty="0" err="1" smtClean="0"/>
              <a:t>Heydrich</a:t>
            </a:r>
            <a:r>
              <a:rPr lang="en-US" dirty="0" smtClean="0"/>
              <a:t> who detailed the plan to establish death camps with gas chambers.</a:t>
            </a:r>
          </a:p>
        </p:txBody>
      </p:sp>
      <p:pic>
        <p:nvPicPr>
          <p:cNvPr id="26629" name="Picture 5" descr="https://encrypted-tbn1.google.com/images?q=tbn:ANd9GcSyvFV_ajTHyTUwSulayJF-29ocqHm9XbIhmCEX0Q9Xqk1Nbr5ySw"/>
          <p:cNvPicPr>
            <a:picLocks noChangeAspect="1" noChangeArrowheads="1"/>
          </p:cNvPicPr>
          <p:nvPr/>
        </p:nvPicPr>
        <p:blipFill>
          <a:blip r:embed="rId3" cstate="print"/>
          <a:srcRect/>
          <a:stretch>
            <a:fillRect/>
          </a:stretch>
        </p:blipFill>
        <p:spPr bwMode="auto">
          <a:xfrm>
            <a:off x="381000" y="1981200"/>
            <a:ext cx="3971970" cy="3124200"/>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Final Solution</a:t>
            </a:r>
          </a:p>
        </p:txBody>
      </p:sp>
      <p:sp>
        <p:nvSpPr>
          <p:cNvPr id="27651" name="Rectangle 3"/>
          <p:cNvSpPr>
            <a:spLocks noGrp="1" noChangeArrowheads="1"/>
          </p:cNvSpPr>
          <p:nvPr>
            <p:ph idx="1"/>
          </p:nvPr>
        </p:nvSpPr>
        <p:spPr/>
        <p:txBody>
          <a:bodyPr/>
          <a:lstStyle/>
          <a:p>
            <a:pPr eaLnBrk="1" hangingPunct="1"/>
            <a:r>
              <a:rPr lang="en-US" sz="2800" smtClean="0"/>
              <a:t>Death camps were the means the Nazis used to achieve the “final solution.”</a:t>
            </a:r>
          </a:p>
          <a:p>
            <a:pPr eaLnBrk="1" hangingPunct="1"/>
            <a:r>
              <a:rPr lang="en-US" sz="2800" smtClean="0"/>
              <a:t>There were six death camps:  Auschwitz-Birkenau, Treblinka, Chelmno, Sobibor, Majdanek, and Belzec.</a:t>
            </a:r>
          </a:p>
          <a:p>
            <a:pPr eaLnBrk="1" hangingPunct="1"/>
            <a:r>
              <a:rPr lang="en-US" sz="2800" smtClean="0"/>
              <a:t>Each used gas chambers to murder the Jews. At Auschwitz prisoners were told the gas chambers were “showers.”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Final Solution</a:t>
            </a:r>
          </a:p>
        </p:txBody>
      </p:sp>
      <p:sp>
        <p:nvSpPr>
          <p:cNvPr id="28675" name="Rectangle 3"/>
          <p:cNvSpPr>
            <a:spLocks noGrp="1" noChangeArrowheads="1"/>
          </p:cNvSpPr>
          <p:nvPr>
            <p:ph idx="1"/>
          </p:nvPr>
        </p:nvSpPr>
        <p:spPr/>
        <p:txBody>
          <a:bodyPr/>
          <a:lstStyle/>
          <a:p>
            <a:pPr eaLnBrk="1" hangingPunct="1"/>
            <a:r>
              <a:rPr lang="en-US" sz="2800" smtClean="0"/>
              <a:t>Most of the gas chambers used carbon monoxide from diesel engines.</a:t>
            </a:r>
          </a:p>
          <a:p>
            <a:pPr eaLnBrk="1" hangingPunct="1"/>
            <a:r>
              <a:rPr lang="en-US" sz="2800" smtClean="0"/>
              <a:t>In Auschwitz and Majdanek “Zyklon B” pellets, which were a highly poisonous insecticide, supplied the gas.</a:t>
            </a:r>
          </a:p>
          <a:p>
            <a:pPr eaLnBrk="1" hangingPunct="1"/>
            <a:r>
              <a:rPr lang="en-US" sz="2800" smtClean="0"/>
              <a:t>After the gassings, prisoners removed hair, gold teeth and fillings from the Jews before the bodies were burned in the crematoria or buried in mass graves.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Final Solution</a:t>
            </a:r>
          </a:p>
        </p:txBody>
      </p:sp>
      <p:pic>
        <p:nvPicPr>
          <p:cNvPr id="29699" name="Picture 13" descr="Sachsenhausen - 45460"/>
          <p:cNvPicPr>
            <a:picLocks noChangeAspect="1" noChangeArrowheads="1"/>
          </p:cNvPicPr>
          <p:nvPr/>
        </p:nvPicPr>
        <p:blipFill>
          <a:blip r:embed="rId2" cstate="print"/>
          <a:srcRect/>
          <a:stretch>
            <a:fillRect/>
          </a:stretch>
        </p:blipFill>
        <p:spPr bwMode="auto">
          <a:xfrm>
            <a:off x="1627094" y="3886200"/>
            <a:ext cx="6526306" cy="2311400"/>
          </a:xfrm>
          <a:prstGeom prst="rect">
            <a:avLst/>
          </a:prstGeom>
          <a:noFill/>
          <a:ln w="12700">
            <a:solidFill>
              <a:srgbClr val="000000"/>
            </a:solidFill>
            <a:miter lim="800000"/>
            <a:headEnd/>
            <a:tailEnd/>
          </a:ln>
        </p:spPr>
      </p:pic>
      <p:sp>
        <p:nvSpPr>
          <p:cNvPr id="29700" name="Rectangle 14"/>
          <p:cNvSpPr>
            <a:spLocks noChangeArrowheads="1"/>
          </p:cNvSpPr>
          <p:nvPr/>
        </p:nvSpPr>
        <p:spPr bwMode="auto">
          <a:xfrm>
            <a:off x="1447800" y="1828800"/>
            <a:ext cx="7315200" cy="1616075"/>
          </a:xfrm>
          <a:prstGeom prst="rect">
            <a:avLst/>
          </a:prstGeom>
          <a:noFill/>
          <a:ln w="9525">
            <a:noFill/>
            <a:miter lim="800000"/>
            <a:headEnd/>
            <a:tailEnd/>
          </a:ln>
        </p:spPr>
        <p:txBody>
          <a:bodyPr>
            <a:spAutoFit/>
          </a:bodyPr>
          <a:lstStyle/>
          <a:p>
            <a:r>
              <a:rPr lang="en-US" sz="2500">
                <a:latin typeface="Arial" charset="0"/>
              </a:rPr>
              <a:t>There were many concentration and labor camps where many people died from exposure, lack of food, extreme working conditions, torture, and executions.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Final Solution</a:t>
            </a:r>
          </a:p>
        </p:txBody>
      </p:sp>
      <p:sp>
        <p:nvSpPr>
          <p:cNvPr id="30723" name="Rectangle 14"/>
          <p:cNvSpPr>
            <a:spLocks noChangeArrowheads="1"/>
          </p:cNvSpPr>
          <p:nvPr/>
        </p:nvSpPr>
        <p:spPr bwMode="auto">
          <a:xfrm>
            <a:off x="1447800" y="1828800"/>
            <a:ext cx="7315200" cy="2016125"/>
          </a:xfrm>
          <a:prstGeom prst="rect">
            <a:avLst/>
          </a:prstGeom>
          <a:noFill/>
          <a:ln w="9525">
            <a:noFill/>
            <a:miter lim="800000"/>
            <a:headEnd/>
            <a:tailEnd/>
          </a:ln>
        </p:spPr>
        <p:txBody>
          <a:bodyPr>
            <a:spAutoFit/>
          </a:bodyPr>
          <a:lstStyle/>
          <a:p>
            <a:r>
              <a:rPr lang="en-US" sz="2500">
                <a:latin typeface="Arial" charset="0"/>
              </a:rPr>
              <a:t>In addition to the poor conditions in the camps, Dr. Josef Mengele, also known as the “Angel of Death,” conducted a “selection” process at Aushwitz where he would select prisoners for medical experiments.</a:t>
            </a:r>
          </a:p>
        </p:txBody>
      </p:sp>
      <p:pic>
        <p:nvPicPr>
          <p:cNvPr id="30724" name="Picture 4" descr="Josef-mengele.jpg"/>
          <p:cNvPicPr>
            <a:picLocks noChangeAspect="1"/>
          </p:cNvPicPr>
          <p:nvPr/>
        </p:nvPicPr>
        <p:blipFill>
          <a:blip r:embed="rId2" cstate="print"/>
          <a:srcRect/>
          <a:stretch>
            <a:fillRect/>
          </a:stretch>
        </p:blipFill>
        <p:spPr bwMode="auto">
          <a:xfrm>
            <a:off x="1752600" y="3886200"/>
            <a:ext cx="2144713" cy="2667000"/>
          </a:xfrm>
          <a:prstGeom prst="rect">
            <a:avLst/>
          </a:prstGeom>
          <a:noFill/>
          <a:ln w="9525">
            <a:noFill/>
            <a:miter lim="800000"/>
            <a:headEnd/>
            <a:tailEnd/>
          </a:ln>
        </p:spPr>
      </p:pic>
      <p:pic>
        <p:nvPicPr>
          <p:cNvPr id="30725" name="Picture 6" descr="JosefMengele.jpg"/>
          <p:cNvPicPr>
            <a:picLocks noChangeAspect="1"/>
          </p:cNvPicPr>
          <p:nvPr/>
        </p:nvPicPr>
        <p:blipFill>
          <a:blip r:embed="rId3" cstate="print"/>
          <a:srcRect/>
          <a:stretch>
            <a:fillRect/>
          </a:stretch>
        </p:blipFill>
        <p:spPr bwMode="auto">
          <a:xfrm>
            <a:off x="4724400" y="4038600"/>
            <a:ext cx="3429000" cy="2463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Pre-War</a:t>
            </a:r>
          </a:p>
        </p:txBody>
      </p:sp>
      <p:sp>
        <p:nvSpPr>
          <p:cNvPr id="5123" name="Rectangle 3"/>
          <p:cNvSpPr>
            <a:spLocks noGrp="1" noChangeArrowheads="1"/>
          </p:cNvSpPr>
          <p:nvPr>
            <p:ph idx="1"/>
          </p:nvPr>
        </p:nvSpPr>
        <p:spPr>
          <a:xfrm>
            <a:off x="381000" y="1752600"/>
            <a:ext cx="4419600" cy="4267200"/>
          </a:xfrm>
        </p:spPr>
        <p:txBody>
          <a:bodyPr>
            <a:normAutofit fontScale="92500" lnSpcReduction="10000"/>
          </a:bodyPr>
          <a:lstStyle/>
          <a:p>
            <a:r>
              <a:rPr lang="en-US" sz="2800" b="1" i="1" dirty="0" smtClean="0"/>
              <a:t>Jew noun</a:t>
            </a:r>
            <a:r>
              <a:rPr lang="en-US" sz="2800" dirty="0" smtClean="0"/>
              <a:t> /</a:t>
            </a:r>
            <a:r>
              <a:rPr lang="en-US" sz="2800" dirty="0" err="1" smtClean="0"/>
              <a:t>jo͞o</a:t>
            </a:r>
            <a:r>
              <a:rPr lang="en-US" sz="2800" dirty="0" smtClean="0"/>
              <a:t>/ </a:t>
            </a:r>
            <a:br>
              <a:rPr lang="en-US" sz="2800" dirty="0" smtClean="0"/>
            </a:br>
            <a:r>
              <a:rPr lang="en-US" sz="2800" dirty="0" smtClean="0"/>
              <a:t>Jews, plural</a:t>
            </a:r>
          </a:p>
          <a:p>
            <a:r>
              <a:rPr lang="en-US" sz="2800" dirty="0" smtClean="0"/>
              <a:t>A member of the people and cultural community whose traditional religion is Judaism and who trace their origins through the ancient Hebrew people of Israel to Abraham</a:t>
            </a:r>
          </a:p>
          <a:p>
            <a:pPr>
              <a:buNone/>
            </a:pPr>
            <a:r>
              <a:rPr lang="en-US" sz="2800" dirty="0" smtClean="0"/>
              <a:t/>
            </a:r>
            <a:br>
              <a:rPr lang="en-US" sz="2800" dirty="0" smtClean="0"/>
            </a:br>
            <a:endParaRPr lang="en-US" sz="2800" dirty="0"/>
          </a:p>
        </p:txBody>
      </p:sp>
      <p:sp>
        <p:nvSpPr>
          <p:cNvPr id="6" name="Rectangle 3"/>
          <p:cNvSpPr txBox="1">
            <a:spLocks noChangeArrowheads="1"/>
          </p:cNvSpPr>
          <p:nvPr/>
        </p:nvSpPr>
        <p:spPr bwMode="auto">
          <a:xfrm>
            <a:off x="5029200" y="3124200"/>
            <a:ext cx="36576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pitchFamily="34" charset="0"/>
              <a:buChar char="•"/>
            </a:pPr>
            <a:endParaRPr lang="en-US" sz="2800" dirty="0" smtClean="0">
              <a:latin typeface="+mn-lt"/>
            </a:endParaRPr>
          </a:p>
        </p:txBody>
      </p:sp>
      <p:pic>
        <p:nvPicPr>
          <p:cNvPr id="82946" name="Picture 2" descr="http://www.ushmm.org/research/collections/filmvideo/images/munkacs.jpg"/>
          <p:cNvPicPr>
            <a:picLocks noChangeAspect="1" noChangeArrowheads="1"/>
          </p:cNvPicPr>
          <p:nvPr/>
        </p:nvPicPr>
        <p:blipFill>
          <a:blip r:embed="rId2" cstate="print"/>
          <a:srcRect/>
          <a:stretch>
            <a:fillRect/>
          </a:stretch>
        </p:blipFill>
        <p:spPr bwMode="auto">
          <a:xfrm>
            <a:off x="5029200" y="990600"/>
            <a:ext cx="3637392" cy="2743200"/>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Resistance</a:t>
            </a:r>
          </a:p>
        </p:txBody>
      </p:sp>
      <p:sp>
        <p:nvSpPr>
          <p:cNvPr id="31747" name="Rectangle 4"/>
          <p:cNvSpPr>
            <a:spLocks noGrp="1" noChangeArrowheads="1"/>
          </p:cNvSpPr>
          <p:nvPr>
            <p:ph type="body" sz="half" idx="2"/>
          </p:nvPr>
        </p:nvSpPr>
        <p:spPr>
          <a:xfrm>
            <a:off x="1371600" y="1600200"/>
            <a:ext cx="7269163" cy="2286000"/>
          </a:xfrm>
        </p:spPr>
        <p:txBody>
          <a:bodyPr/>
          <a:lstStyle/>
          <a:p>
            <a:pPr eaLnBrk="1" hangingPunct="1">
              <a:lnSpc>
                <a:spcPct val="90000"/>
              </a:lnSpc>
            </a:pPr>
            <a:r>
              <a:rPr lang="en-US" sz="2800" smtClean="0"/>
              <a:t>Despite the high risk, some individuals attempted to resist Nazism.</a:t>
            </a:r>
          </a:p>
          <a:p>
            <a:pPr eaLnBrk="1" hangingPunct="1">
              <a:lnSpc>
                <a:spcPct val="90000"/>
              </a:lnSpc>
            </a:pPr>
            <a:r>
              <a:rPr lang="en-US" sz="2800" smtClean="0"/>
              <a:t>The “White Rose” movement protested Nazism, though not Jewish policy, in Germany.</a:t>
            </a:r>
          </a:p>
        </p:txBody>
      </p:sp>
      <p:pic>
        <p:nvPicPr>
          <p:cNvPr id="31748" name="Picture 9" descr="resistance-26559"/>
          <p:cNvPicPr>
            <a:picLocks noChangeAspect="1" noChangeArrowheads="1"/>
          </p:cNvPicPr>
          <p:nvPr/>
        </p:nvPicPr>
        <p:blipFill>
          <a:blip r:embed="rId2" cstate="print"/>
          <a:srcRect/>
          <a:stretch>
            <a:fillRect/>
          </a:stretch>
        </p:blipFill>
        <p:spPr bwMode="auto">
          <a:xfrm>
            <a:off x="4114800" y="3492500"/>
            <a:ext cx="4400550" cy="3148013"/>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Resistance</a:t>
            </a:r>
          </a:p>
        </p:txBody>
      </p:sp>
      <p:sp>
        <p:nvSpPr>
          <p:cNvPr id="32771" name="Rectangle 3"/>
          <p:cNvSpPr>
            <a:spLocks noGrp="1" noChangeArrowheads="1"/>
          </p:cNvSpPr>
          <p:nvPr>
            <p:ph idx="1"/>
          </p:nvPr>
        </p:nvSpPr>
        <p:spPr/>
        <p:txBody>
          <a:bodyPr/>
          <a:lstStyle/>
          <a:p>
            <a:pPr eaLnBrk="1" hangingPunct="1">
              <a:lnSpc>
                <a:spcPct val="90000"/>
              </a:lnSpc>
            </a:pPr>
            <a:r>
              <a:rPr lang="en-US" sz="2800" smtClean="0"/>
              <a:t>The White Rose movement was founded in June 1942 by Hans Scholl, 24-year-old medical student, his 22-year-old sister Sophie, and 24-year-old Christoph Probst. </a:t>
            </a:r>
          </a:p>
          <a:p>
            <a:pPr eaLnBrk="1" hangingPunct="1">
              <a:lnSpc>
                <a:spcPct val="90000"/>
              </a:lnSpc>
            </a:pPr>
            <a:r>
              <a:rPr lang="en-US" sz="2800" smtClean="0"/>
              <a:t>The White Rose stood for purity and innocence in the face of evil.</a:t>
            </a:r>
          </a:p>
          <a:p>
            <a:pPr eaLnBrk="1" hangingPunct="1">
              <a:lnSpc>
                <a:spcPct val="90000"/>
              </a:lnSpc>
            </a:pPr>
            <a:r>
              <a:rPr lang="en-US" sz="2800" smtClean="0"/>
              <a:t>In February 1943, Hans and Sophie were caught distributing leaflets and were arrested.</a:t>
            </a:r>
          </a:p>
          <a:p>
            <a:pPr eaLnBrk="1" hangingPunct="1">
              <a:lnSpc>
                <a:spcPct val="90000"/>
              </a:lnSpc>
            </a:pPr>
            <a:r>
              <a:rPr lang="en-US" sz="2800" smtClean="0"/>
              <a:t>They were executed with Christoph 4 days later.</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Resistance</a:t>
            </a:r>
          </a:p>
        </p:txBody>
      </p:sp>
      <p:sp>
        <p:nvSpPr>
          <p:cNvPr id="33795" name="Rectangle 4"/>
          <p:cNvSpPr>
            <a:spLocks noChangeArrowheads="1"/>
          </p:cNvSpPr>
          <p:nvPr/>
        </p:nvSpPr>
        <p:spPr bwMode="auto">
          <a:xfrm>
            <a:off x="1219200" y="1828800"/>
            <a:ext cx="7924800" cy="4378325"/>
          </a:xfrm>
          <a:prstGeom prst="rect">
            <a:avLst/>
          </a:prstGeom>
          <a:noFill/>
          <a:ln w="9525">
            <a:noFill/>
            <a:miter lim="800000"/>
            <a:headEnd/>
            <a:tailEnd/>
          </a:ln>
        </p:spPr>
        <p:txBody>
          <a:bodyPr>
            <a:spAutoFit/>
          </a:bodyPr>
          <a:lstStyle/>
          <a:p>
            <a:pPr>
              <a:spcBef>
                <a:spcPct val="20000"/>
              </a:spcBef>
              <a:buClr>
                <a:schemeClr val="accent1"/>
              </a:buClr>
              <a:buSzPct val="80000"/>
              <a:buFont typeface="Wingdings" pitchFamily="2" charset="2"/>
              <a:buNone/>
            </a:pPr>
            <a:r>
              <a:rPr lang="en-US" sz="3200">
                <a:latin typeface="Arial" charset="0"/>
              </a:rPr>
              <a:t>Other famous acts of resistance include:</a:t>
            </a:r>
          </a:p>
          <a:p>
            <a:pPr>
              <a:spcBef>
                <a:spcPct val="20000"/>
              </a:spcBef>
              <a:buClr>
                <a:schemeClr val="accent1"/>
              </a:buClr>
              <a:buSzPct val="80000"/>
              <a:buFont typeface="Wingdings" pitchFamily="2" charset="2"/>
              <a:buChar char="n"/>
            </a:pPr>
            <a:r>
              <a:rPr lang="en-US" sz="3200">
                <a:latin typeface="Arial" charset="0"/>
              </a:rPr>
              <a:t> the Warsaw Ghetto Uprising (</a:t>
            </a:r>
            <a:r>
              <a:rPr lang="en-US" sz="3200" i="1">
                <a:latin typeface="Arial" charset="0"/>
              </a:rPr>
              <a:t>Uprising</a:t>
            </a:r>
            <a:r>
              <a:rPr lang="en-US" sz="3200">
                <a:latin typeface="Arial" charset="0"/>
              </a:rPr>
              <a:t>)</a:t>
            </a:r>
          </a:p>
          <a:p>
            <a:pPr>
              <a:spcBef>
                <a:spcPct val="20000"/>
              </a:spcBef>
              <a:buClr>
                <a:schemeClr val="accent1"/>
              </a:buClr>
              <a:buSzPct val="80000"/>
              <a:buFont typeface="Wingdings" pitchFamily="2" charset="2"/>
              <a:buChar char="n"/>
            </a:pPr>
            <a:r>
              <a:rPr lang="en-US" sz="3200">
                <a:latin typeface="Arial" charset="0"/>
              </a:rPr>
              <a:t>Sobibor escape (</a:t>
            </a:r>
            <a:r>
              <a:rPr lang="en-US" sz="3200" i="1">
                <a:latin typeface="Arial" charset="0"/>
              </a:rPr>
              <a:t>Escape from Sobibor</a:t>
            </a:r>
            <a:r>
              <a:rPr lang="en-US" sz="3200">
                <a:latin typeface="Arial" charset="0"/>
              </a:rPr>
              <a:t>)</a:t>
            </a:r>
          </a:p>
          <a:p>
            <a:pPr>
              <a:spcBef>
                <a:spcPct val="20000"/>
              </a:spcBef>
              <a:buClr>
                <a:schemeClr val="accent1"/>
              </a:buClr>
              <a:buSzPct val="80000"/>
              <a:buFont typeface="Wingdings" pitchFamily="2" charset="2"/>
              <a:buChar char="n"/>
            </a:pPr>
            <a:r>
              <a:rPr lang="en-US" sz="3200" i="1">
                <a:latin typeface="Arial" charset="0"/>
              </a:rPr>
              <a:t>Sonderkommando</a:t>
            </a:r>
            <a:r>
              <a:rPr lang="en-US" sz="3200">
                <a:latin typeface="Arial" charset="0"/>
              </a:rPr>
              <a:t> blowing up Crematorium IV at Birkenau (</a:t>
            </a:r>
            <a:r>
              <a:rPr lang="en-US" sz="3200" i="1">
                <a:latin typeface="Arial" charset="0"/>
              </a:rPr>
              <a:t>The Grey Zone</a:t>
            </a:r>
            <a:r>
              <a:rPr lang="en-US" sz="3200">
                <a:latin typeface="Arial" charset="0"/>
              </a:rPr>
              <a:t>)</a:t>
            </a:r>
          </a:p>
          <a:p>
            <a:pPr>
              <a:spcBef>
                <a:spcPct val="20000"/>
              </a:spcBef>
              <a:buClr>
                <a:schemeClr val="accent1"/>
              </a:buClr>
              <a:buSzPct val="80000"/>
              <a:buFont typeface="Wingdings" pitchFamily="2" charset="2"/>
              <a:buChar char="n"/>
            </a:pPr>
            <a:r>
              <a:rPr lang="en-US" sz="3200">
                <a:latin typeface="Arial" charset="0"/>
              </a:rPr>
              <a:t> Jewish partisans who escaped to fight in the forests.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Rescue</a:t>
            </a:r>
          </a:p>
        </p:txBody>
      </p:sp>
      <p:sp>
        <p:nvSpPr>
          <p:cNvPr id="34819" name="Rectangle 3"/>
          <p:cNvSpPr>
            <a:spLocks noGrp="1" noChangeArrowheads="1"/>
          </p:cNvSpPr>
          <p:nvPr>
            <p:ph idx="1"/>
          </p:nvPr>
        </p:nvSpPr>
        <p:spPr/>
        <p:txBody>
          <a:bodyPr/>
          <a:lstStyle/>
          <a:p>
            <a:pPr eaLnBrk="1" hangingPunct="1"/>
            <a:r>
              <a:rPr lang="en-US" smtClean="0"/>
              <a:t>Less than one percent of the non-Jewish European population helped any Jew in some form of rescue.</a:t>
            </a:r>
          </a:p>
          <a:p>
            <a:pPr eaLnBrk="1" hangingPunct="1"/>
            <a:r>
              <a:rPr lang="en-US" smtClean="0"/>
              <a:t>Denmark and Bulgaria were the most successful national resistance movements against the Nazi’s attempt to deport their Jews.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Rescue</a:t>
            </a:r>
          </a:p>
        </p:txBody>
      </p:sp>
      <p:sp>
        <p:nvSpPr>
          <p:cNvPr id="35843" name="Rectangle 3"/>
          <p:cNvSpPr>
            <a:spLocks noGrp="1" noChangeArrowheads="1"/>
          </p:cNvSpPr>
          <p:nvPr>
            <p:ph type="body" sz="half" idx="1"/>
          </p:nvPr>
        </p:nvSpPr>
        <p:spPr/>
        <p:txBody>
          <a:bodyPr/>
          <a:lstStyle/>
          <a:p>
            <a:pPr eaLnBrk="1" hangingPunct="1"/>
            <a:r>
              <a:rPr lang="en-US" sz="2800" smtClean="0"/>
              <a:t>In Denmark 7,220 of the 8,000 Jews were saved by ferrying them to neutral Sweden.</a:t>
            </a:r>
          </a:p>
          <a:p>
            <a:pPr eaLnBrk="1" hangingPunct="1"/>
            <a:r>
              <a:rPr lang="en-US" sz="2800" smtClean="0"/>
              <a:t>The Danes proved that widespread support for Jews could save lives.</a:t>
            </a:r>
          </a:p>
        </p:txBody>
      </p:sp>
      <p:pic>
        <p:nvPicPr>
          <p:cNvPr id="35844" name="Picture 9" descr="Danish rescue - 62191"/>
          <p:cNvPicPr>
            <a:picLocks noChangeAspect="1" noChangeArrowheads="1"/>
          </p:cNvPicPr>
          <p:nvPr/>
        </p:nvPicPr>
        <p:blipFill>
          <a:blip r:embed="rId2" cstate="print"/>
          <a:srcRect/>
          <a:stretch>
            <a:fillRect/>
          </a:stretch>
        </p:blipFill>
        <p:spPr bwMode="auto">
          <a:xfrm>
            <a:off x="5029200" y="2362200"/>
            <a:ext cx="3962400" cy="2790825"/>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Rescue</a:t>
            </a:r>
          </a:p>
        </p:txBody>
      </p:sp>
      <p:sp>
        <p:nvSpPr>
          <p:cNvPr id="36867" name="Rectangle 4"/>
          <p:cNvSpPr>
            <a:spLocks noChangeArrowheads="1"/>
          </p:cNvSpPr>
          <p:nvPr/>
        </p:nvSpPr>
        <p:spPr bwMode="auto">
          <a:xfrm>
            <a:off x="1219200" y="1752600"/>
            <a:ext cx="7696200" cy="3503613"/>
          </a:xfrm>
          <a:prstGeom prst="rect">
            <a:avLst/>
          </a:prstGeom>
          <a:noFill/>
          <a:ln w="9525">
            <a:noFill/>
            <a:miter lim="800000"/>
            <a:headEnd/>
            <a:tailEnd/>
          </a:ln>
        </p:spPr>
        <p:txBody>
          <a:bodyPr>
            <a:spAutoFit/>
          </a:bodyPr>
          <a:lstStyle/>
          <a:p>
            <a:pPr>
              <a:spcBef>
                <a:spcPct val="20000"/>
              </a:spcBef>
              <a:buClr>
                <a:schemeClr val="accent1"/>
              </a:buClr>
              <a:buSzPct val="80000"/>
              <a:buFont typeface="Wingdings" pitchFamily="2" charset="2"/>
              <a:buNone/>
            </a:pPr>
            <a:r>
              <a:rPr lang="en-US" sz="3200">
                <a:latin typeface="Arial" charset="0"/>
              </a:rPr>
              <a:t>The War Refugee Board was established by the U.S. Secretary of the Treasury Henry Morgenthau, Jr., and it worked with Jewish organizations, diplomats from neutral countries and European resistance groups to rescue Jews from Nazi-occupied territories.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Rescue</a:t>
            </a:r>
          </a:p>
        </p:txBody>
      </p:sp>
      <p:pic>
        <p:nvPicPr>
          <p:cNvPr id="37891" name="Picture 7" descr="06917a"/>
          <p:cNvPicPr>
            <a:picLocks noGrp="1" noChangeAspect="1" noChangeArrowheads="1"/>
          </p:cNvPicPr>
          <p:nvPr>
            <p:ph type="clipArt" sz="half" idx="1"/>
          </p:nvPr>
        </p:nvPicPr>
        <p:blipFill>
          <a:blip r:embed="rId2" cstate="print"/>
          <a:stretch>
            <a:fillRect/>
          </a:stretch>
        </p:blipFill>
        <p:spPr>
          <a:xfrm>
            <a:off x="1662113" y="2514600"/>
            <a:ext cx="2832100" cy="3048000"/>
          </a:xfrm>
          <a:noFill/>
          <a:ln w="12700">
            <a:solidFill>
              <a:srgbClr val="000000"/>
            </a:solidFill>
          </a:ln>
        </p:spPr>
      </p:pic>
      <p:sp>
        <p:nvSpPr>
          <p:cNvPr id="37892" name="Rectangle 8"/>
          <p:cNvSpPr>
            <a:spLocks noChangeArrowheads="1"/>
          </p:cNvSpPr>
          <p:nvPr/>
        </p:nvSpPr>
        <p:spPr bwMode="auto">
          <a:xfrm>
            <a:off x="5105400" y="1752600"/>
            <a:ext cx="3733800" cy="4478338"/>
          </a:xfrm>
          <a:prstGeom prst="rect">
            <a:avLst/>
          </a:prstGeom>
          <a:noFill/>
          <a:ln w="9525">
            <a:noFill/>
            <a:miter lim="800000"/>
            <a:headEnd/>
            <a:tailEnd/>
          </a:ln>
        </p:spPr>
        <p:txBody>
          <a:bodyPr>
            <a:spAutoFit/>
          </a:bodyPr>
          <a:lstStyle/>
          <a:p>
            <a:pPr>
              <a:spcBef>
                <a:spcPct val="20000"/>
              </a:spcBef>
              <a:buClr>
                <a:schemeClr val="accent1"/>
              </a:buClr>
              <a:buSzPct val="80000"/>
              <a:buFont typeface="Wingdings" pitchFamily="2" charset="2"/>
              <a:buNone/>
            </a:pPr>
            <a:r>
              <a:rPr lang="en-US" sz="3200">
                <a:latin typeface="Arial" charset="0"/>
              </a:rPr>
              <a:t>Swedish diplomat Raoul Wallenberg worked in Hungary to protect thousands of Jews by distributing protective Swedish (a neutral country) passports.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Aftermath</a:t>
            </a:r>
          </a:p>
        </p:txBody>
      </p:sp>
      <p:sp>
        <p:nvSpPr>
          <p:cNvPr id="38915" name="Rectangle 3"/>
          <p:cNvSpPr>
            <a:spLocks noGrp="1" noChangeArrowheads="1"/>
          </p:cNvSpPr>
          <p:nvPr>
            <p:ph idx="1"/>
          </p:nvPr>
        </p:nvSpPr>
        <p:spPr/>
        <p:txBody>
          <a:bodyPr/>
          <a:lstStyle/>
          <a:p>
            <a:pPr eaLnBrk="1" hangingPunct="1"/>
            <a:r>
              <a:rPr lang="en-US" smtClean="0"/>
              <a:t>Soviet soldiers were the first to liberate camp prisoners on July 23, 1944, at Maidanek in Poland.</a:t>
            </a:r>
          </a:p>
          <a:p>
            <a:pPr eaLnBrk="1" hangingPunct="1"/>
            <a:r>
              <a:rPr lang="en-US" smtClean="0"/>
              <a:t>British, Canadian, American, and French troops also liberated camp prisoners.</a:t>
            </a:r>
          </a:p>
          <a:p>
            <a:pPr eaLnBrk="1" hangingPunct="1"/>
            <a:r>
              <a:rPr lang="en-US" smtClean="0"/>
              <a:t>Troops were shocked at what they saw.</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Aftermath</a:t>
            </a:r>
          </a:p>
        </p:txBody>
      </p:sp>
      <p:sp>
        <p:nvSpPr>
          <p:cNvPr id="39939" name="Rectangle 3"/>
          <p:cNvSpPr>
            <a:spLocks noGrp="1" noChangeArrowheads="1"/>
          </p:cNvSpPr>
          <p:nvPr>
            <p:ph type="body" sz="half" idx="1"/>
          </p:nvPr>
        </p:nvSpPr>
        <p:spPr/>
        <p:txBody>
          <a:bodyPr>
            <a:normAutofit/>
          </a:bodyPr>
          <a:lstStyle/>
          <a:p>
            <a:pPr eaLnBrk="1" hangingPunct="1">
              <a:lnSpc>
                <a:spcPct val="90000"/>
              </a:lnSpc>
            </a:pPr>
            <a:r>
              <a:rPr lang="en-US" sz="2800" smtClean="0"/>
              <a:t>Most prisoners were emaciated to the point of being skeletal.</a:t>
            </a:r>
          </a:p>
          <a:p>
            <a:pPr eaLnBrk="1" hangingPunct="1">
              <a:lnSpc>
                <a:spcPct val="90000"/>
              </a:lnSpc>
            </a:pPr>
            <a:r>
              <a:rPr lang="en-US" sz="2800" smtClean="0"/>
              <a:t>Many camps had dead bodies lying in piles “like cordwood.”</a:t>
            </a:r>
          </a:p>
          <a:p>
            <a:pPr eaLnBrk="1" hangingPunct="1">
              <a:lnSpc>
                <a:spcPct val="90000"/>
              </a:lnSpc>
            </a:pPr>
            <a:r>
              <a:rPr lang="en-US" sz="2800" smtClean="0"/>
              <a:t>Many prisoners died even after liberation.</a:t>
            </a:r>
          </a:p>
        </p:txBody>
      </p:sp>
      <p:pic>
        <p:nvPicPr>
          <p:cNvPr id="39940" name="Picture 7" descr="74607"/>
          <p:cNvPicPr>
            <a:picLocks noGrp="1" noChangeAspect="1" noChangeArrowheads="1"/>
          </p:cNvPicPr>
          <p:nvPr>
            <p:ph type="clipArt" sz="half" idx="2"/>
          </p:nvPr>
        </p:nvPicPr>
        <p:blipFill>
          <a:blip r:embed="rId2" cstate="print"/>
          <a:stretch>
            <a:fillRect/>
          </a:stretch>
        </p:blipFill>
        <p:spPr>
          <a:xfrm>
            <a:off x="5135563" y="2554184"/>
            <a:ext cx="3810000" cy="2968831"/>
          </a:xfrm>
          <a:noFill/>
          <a:ln w="12700">
            <a:solidFill>
              <a:srgbClr val="000000"/>
            </a:solidFill>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Aftermath</a:t>
            </a:r>
          </a:p>
        </p:txBody>
      </p:sp>
      <p:sp>
        <p:nvSpPr>
          <p:cNvPr id="40963" name="Rectangle 3"/>
          <p:cNvSpPr>
            <a:spLocks noGrp="1" noChangeArrowheads="1"/>
          </p:cNvSpPr>
          <p:nvPr>
            <p:ph idx="1"/>
          </p:nvPr>
        </p:nvSpPr>
        <p:spPr/>
        <p:txBody>
          <a:bodyPr/>
          <a:lstStyle/>
          <a:p>
            <a:pPr eaLnBrk="1" hangingPunct="1">
              <a:lnSpc>
                <a:spcPct val="90000"/>
              </a:lnSpc>
            </a:pPr>
            <a:r>
              <a:rPr lang="en-US" smtClean="0"/>
              <a:t>Many of the camp prisoners had nowhere to go, so they became “displaced persons” (DPs).</a:t>
            </a:r>
          </a:p>
          <a:p>
            <a:pPr eaLnBrk="1" hangingPunct="1">
              <a:lnSpc>
                <a:spcPct val="90000"/>
              </a:lnSpc>
            </a:pPr>
            <a:r>
              <a:rPr lang="en-US" smtClean="0"/>
              <a:t>These survivors stayed in DP camps in Germany, which were organized and run by the Allies.</a:t>
            </a:r>
          </a:p>
          <a:p>
            <a:pPr eaLnBrk="1" hangingPunct="1">
              <a:lnSpc>
                <a:spcPct val="90000"/>
              </a:lnSpc>
            </a:pPr>
            <a:r>
              <a:rPr lang="en-US" smtClean="0"/>
              <a:t>Initially, the conditions were often very poor in the DP camps.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Pre-War</a:t>
            </a:r>
          </a:p>
        </p:txBody>
      </p:sp>
      <p:sp>
        <p:nvSpPr>
          <p:cNvPr id="5123" name="Rectangle 3"/>
          <p:cNvSpPr>
            <a:spLocks noGrp="1" noChangeArrowheads="1"/>
          </p:cNvSpPr>
          <p:nvPr>
            <p:ph idx="1"/>
          </p:nvPr>
        </p:nvSpPr>
        <p:spPr>
          <a:xfrm>
            <a:off x="1066800" y="1295400"/>
            <a:ext cx="3352800" cy="4114800"/>
          </a:xfrm>
        </p:spPr>
        <p:txBody>
          <a:bodyPr>
            <a:normAutofit fontScale="92500" lnSpcReduction="10000"/>
          </a:bodyPr>
          <a:lstStyle/>
          <a:p>
            <a:pPr eaLnBrk="1" hangingPunct="1"/>
            <a:r>
              <a:rPr lang="en-US" sz="2800" dirty="0" smtClean="0"/>
              <a:t>Jews were living in every country in Europe before the Nazis came into power in 1933</a:t>
            </a:r>
          </a:p>
          <a:p>
            <a:pPr eaLnBrk="1" hangingPunct="1"/>
            <a:r>
              <a:rPr lang="en-US" sz="2800" dirty="0" smtClean="0"/>
              <a:t>Approximately 9 million </a:t>
            </a:r>
            <a:r>
              <a:rPr lang="en-US" sz="2800" dirty="0" smtClean="0"/>
              <a:t>Jews</a:t>
            </a:r>
          </a:p>
          <a:p>
            <a:pPr eaLnBrk="1" hangingPunct="1"/>
            <a:r>
              <a:rPr lang="en-US" sz="2800" dirty="0" smtClean="0">
                <a:latin typeface="+mn-lt"/>
              </a:rPr>
              <a:t>Poland and the Soviet Union had the largest populations</a:t>
            </a:r>
          </a:p>
          <a:p>
            <a:pPr eaLnBrk="1" hangingPunct="1"/>
            <a:endParaRPr lang="en-US" sz="2800" dirty="0" smtClean="0"/>
          </a:p>
        </p:txBody>
      </p:sp>
      <p:pic>
        <p:nvPicPr>
          <p:cNvPr id="5125" name="Picture 5" descr="http://www.ushmm.org/lcmedia/photo/wlc/image/07/07779.jpg"/>
          <p:cNvPicPr>
            <a:picLocks noChangeAspect="1" noChangeArrowheads="1"/>
          </p:cNvPicPr>
          <p:nvPr/>
        </p:nvPicPr>
        <p:blipFill>
          <a:blip r:embed="rId2" cstate="print"/>
          <a:srcRect/>
          <a:stretch>
            <a:fillRect/>
          </a:stretch>
        </p:blipFill>
        <p:spPr bwMode="auto">
          <a:xfrm>
            <a:off x="4648200" y="304800"/>
            <a:ext cx="3698046" cy="2438400"/>
          </a:xfrm>
          <a:prstGeom prst="rect">
            <a:avLst/>
          </a:prstGeom>
          <a:noFill/>
        </p:spPr>
      </p:pic>
      <p:sp>
        <p:nvSpPr>
          <p:cNvPr id="6" name="Rectangle 3"/>
          <p:cNvSpPr txBox="1">
            <a:spLocks noChangeArrowheads="1"/>
          </p:cNvSpPr>
          <p:nvPr/>
        </p:nvSpPr>
        <p:spPr bwMode="auto">
          <a:xfrm>
            <a:off x="5029200" y="3124200"/>
            <a:ext cx="36576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pitchFamily="34" charset="0"/>
              <a:buChar char="•"/>
            </a:pPr>
            <a:r>
              <a:rPr lang="en-US" sz="2800" dirty="0" smtClean="0">
                <a:latin typeface="+mn-lt"/>
              </a:rPr>
              <a:t>Jews could be found in all walks of life: farmers, factory workers, business people, doctors, teachers, and craftsmen </a:t>
            </a:r>
            <a:endParaRPr lang="en-US" sz="2800" dirty="0" smtClean="0">
              <a:latin typeface="+mn-lt"/>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Aftermath</a:t>
            </a:r>
          </a:p>
        </p:txBody>
      </p:sp>
      <p:sp>
        <p:nvSpPr>
          <p:cNvPr id="41987" name="Rectangle 3"/>
          <p:cNvSpPr>
            <a:spLocks noGrp="1" noChangeArrowheads="1"/>
          </p:cNvSpPr>
          <p:nvPr>
            <p:ph idx="1"/>
          </p:nvPr>
        </p:nvSpPr>
        <p:spPr/>
        <p:txBody>
          <a:bodyPr/>
          <a:lstStyle/>
          <a:p>
            <a:pPr eaLnBrk="1" hangingPunct="1"/>
            <a:r>
              <a:rPr lang="en-US" smtClean="0"/>
              <a:t>Jewish displaced persons, eager to leave Europe, pushed for the founding of a Jewish state in British-controlled Palestine.</a:t>
            </a:r>
          </a:p>
          <a:p>
            <a:pPr eaLnBrk="1" hangingPunct="1"/>
            <a:r>
              <a:rPr lang="en-US" smtClean="0"/>
              <a:t>U.S. President Harry Truman issued an executive order allowing Jewish refugees to enter the United States without normal immigration restrictions.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Aftermath</a:t>
            </a:r>
          </a:p>
        </p:txBody>
      </p:sp>
      <p:sp>
        <p:nvSpPr>
          <p:cNvPr id="43011" name="Rectangle 4"/>
          <p:cNvSpPr>
            <a:spLocks noGrp="1" noChangeArrowheads="1"/>
          </p:cNvSpPr>
          <p:nvPr>
            <p:ph sz="half" idx="1"/>
          </p:nvPr>
        </p:nvSpPr>
        <p:spPr/>
        <p:txBody>
          <a:bodyPr/>
          <a:lstStyle/>
          <a:p>
            <a:pPr eaLnBrk="1" hangingPunct="1">
              <a:lnSpc>
                <a:spcPct val="90000"/>
              </a:lnSpc>
            </a:pPr>
            <a:r>
              <a:rPr lang="en-US" smtClean="0"/>
              <a:t> </a:t>
            </a:r>
          </a:p>
        </p:txBody>
      </p:sp>
      <p:sp>
        <p:nvSpPr>
          <p:cNvPr id="43012" name="Rectangle 3"/>
          <p:cNvSpPr>
            <a:spLocks noGrp="1" noChangeArrowheads="1"/>
          </p:cNvSpPr>
          <p:nvPr>
            <p:ph sz="half" idx="2"/>
          </p:nvPr>
        </p:nvSpPr>
        <p:spPr>
          <a:xfrm>
            <a:off x="5135563" y="1143000"/>
            <a:ext cx="3810000" cy="5486400"/>
          </a:xfrm>
        </p:spPr>
        <p:txBody>
          <a:bodyPr/>
          <a:lstStyle/>
          <a:p>
            <a:pPr eaLnBrk="1" hangingPunct="1">
              <a:lnSpc>
                <a:spcPct val="90000"/>
              </a:lnSpc>
            </a:pPr>
            <a:r>
              <a:rPr lang="en-US" sz="2400" smtClean="0"/>
              <a:t> The Nuremberg Trials brought some of those responsible for the atrocities of the war to justice.</a:t>
            </a:r>
          </a:p>
          <a:p>
            <a:pPr eaLnBrk="1" hangingPunct="1">
              <a:lnSpc>
                <a:spcPct val="90000"/>
              </a:lnSpc>
            </a:pPr>
            <a:r>
              <a:rPr lang="en-US" sz="2400" smtClean="0"/>
              <a:t>There were 22 Nazi criminals tried by the Allies in the International Military Tribunal.</a:t>
            </a:r>
          </a:p>
          <a:p>
            <a:pPr eaLnBrk="1" hangingPunct="1">
              <a:lnSpc>
                <a:spcPct val="90000"/>
              </a:lnSpc>
            </a:pPr>
            <a:r>
              <a:rPr lang="en-US" sz="2400" smtClean="0"/>
              <a:t>Twelve subsequent trials followed as well as national trials throughout formerly occupied Europe.</a:t>
            </a:r>
          </a:p>
        </p:txBody>
      </p:sp>
      <p:pic>
        <p:nvPicPr>
          <p:cNvPr id="43013" name="Picture 6" descr="61324"/>
          <p:cNvPicPr>
            <a:picLocks noChangeAspect="1" noChangeArrowheads="1"/>
          </p:cNvPicPr>
          <p:nvPr/>
        </p:nvPicPr>
        <p:blipFill>
          <a:blip r:embed="rId2" cstate="print"/>
          <a:srcRect/>
          <a:stretch>
            <a:fillRect/>
          </a:stretch>
        </p:blipFill>
        <p:spPr bwMode="auto">
          <a:xfrm>
            <a:off x="1295400" y="1981200"/>
            <a:ext cx="3565525" cy="2743200"/>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Aftermath</a:t>
            </a:r>
          </a:p>
        </p:txBody>
      </p:sp>
      <p:sp>
        <p:nvSpPr>
          <p:cNvPr id="44035" name="Rectangle 3"/>
          <p:cNvSpPr>
            <a:spLocks noGrp="1" noChangeArrowheads="1"/>
          </p:cNvSpPr>
          <p:nvPr>
            <p:ph idx="1"/>
          </p:nvPr>
        </p:nvSpPr>
        <p:spPr/>
        <p:txBody>
          <a:bodyPr/>
          <a:lstStyle/>
          <a:p>
            <a:pPr eaLnBrk="1" hangingPunct="1">
              <a:lnSpc>
                <a:spcPct val="90000"/>
              </a:lnSpc>
            </a:pPr>
            <a:r>
              <a:rPr lang="en-US" smtClean="0"/>
              <a:t>The International Military Tribunal took place in Nuremberg, Germany in 1945 and 1946.</a:t>
            </a:r>
          </a:p>
          <a:p>
            <a:pPr eaLnBrk="1" hangingPunct="1">
              <a:lnSpc>
                <a:spcPct val="90000"/>
              </a:lnSpc>
            </a:pPr>
            <a:r>
              <a:rPr lang="en-US" smtClean="0"/>
              <a:t>12 prominent Nazis were sentenced to death.</a:t>
            </a:r>
          </a:p>
          <a:p>
            <a:pPr eaLnBrk="1" hangingPunct="1">
              <a:lnSpc>
                <a:spcPct val="90000"/>
              </a:lnSpc>
            </a:pPr>
            <a:r>
              <a:rPr lang="en-US" smtClean="0"/>
              <a:t>Most claimed that they were only following orders, which was judged to be an invalid defense.</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wie0-022"/>
          <p:cNvPicPr>
            <a:picLocks noChangeAspect="1" noChangeArrowheads="1"/>
          </p:cNvPicPr>
          <p:nvPr/>
        </p:nvPicPr>
        <p:blipFill>
          <a:blip r:embed="rId2" cstate="print"/>
          <a:srcRect/>
          <a:stretch>
            <a:fillRect/>
          </a:stretch>
        </p:blipFill>
        <p:spPr bwMode="auto">
          <a:xfrm>
            <a:off x="1295400" y="1371600"/>
            <a:ext cx="4876800" cy="4032250"/>
          </a:xfrm>
          <a:prstGeom prst="rect">
            <a:avLst/>
          </a:prstGeom>
          <a:noFill/>
          <a:ln w="12700">
            <a:solidFill>
              <a:srgbClr val="000000"/>
            </a:solidFill>
            <a:miter lim="800000"/>
            <a:headEnd/>
            <a:tailEnd/>
          </a:ln>
        </p:spPr>
      </p:pic>
      <p:sp>
        <p:nvSpPr>
          <p:cNvPr id="45059" name="Oval 6"/>
          <p:cNvSpPr>
            <a:spLocks noChangeArrowheads="1"/>
          </p:cNvSpPr>
          <p:nvPr/>
        </p:nvSpPr>
        <p:spPr bwMode="auto">
          <a:xfrm>
            <a:off x="4267200" y="3200400"/>
            <a:ext cx="533400" cy="609600"/>
          </a:xfrm>
          <a:prstGeom prst="ellipse">
            <a:avLst/>
          </a:prstGeom>
          <a:noFill/>
          <a:ln w="9525">
            <a:solidFill>
              <a:srgbClr val="FFFF99"/>
            </a:solidFill>
            <a:round/>
            <a:headEnd/>
            <a:tailEnd/>
          </a:ln>
        </p:spPr>
        <p:txBody>
          <a:bodyPr wrap="none" anchor="ctr"/>
          <a:lstStyle/>
          <a:p>
            <a:endParaRPr lang="en-US"/>
          </a:p>
        </p:txBody>
      </p:sp>
      <p:pic>
        <p:nvPicPr>
          <p:cNvPr id="45060" name="Picture 7" descr="buchen3"/>
          <p:cNvPicPr>
            <a:picLocks noChangeAspect="1" noChangeArrowheads="1"/>
          </p:cNvPicPr>
          <p:nvPr/>
        </p:nvPicPr>
        <p:blipFill>
          <a:blip r:embed="rId3" cstate="print"/>
          <a:srcRect/>
          <a:stretch>
            <a:fillRect/>
          </a:stretch>
        </p:blipFill>
        <p:spPr bwMode="auto">
          <a:xfrm>
            <a:off x="6781800" y="2895600"/>
            <a:ext cx="1649413" cy="2743200"/>
          </a:xfrm>
          <a:prstGeom prst="rect">
            <a:avLst/>
          </a:prstGeom>
          <a:noFill/>
          <a:ln w="12700">
            <a:solidFill>
              <a:srgbClr val="000000"/>
            </a:solidFill>
            <a:miter lim="800000"/>
            <a:headEnd/>
            <a:tailEnd/>
          </a:ln>
        </p:spPr>
      </p:pic>
      <p:sp>
        <p:nvSpPr>
          <p:cNvPr id="45061" name="Rectangle 8"/>
          <p:cNvSpPr>
            <a:spLocks noChangeArrowheads="1"/>
          </p:cNvSpPr>
          <p:nvPr/>
        </p:nvSpPr>
        <p:spPr bwMode="auto">
          <a:xfrm>
            <a:off x="1295400" y="5486400"/>
            <a:ext cx="5257800" cy="639763"/>
          </a:xfrm>
          <a:prstGeom prst="rect">
            <a:avLst/>
          </a:prstGeom>
          <a:noFill/>
          <a:ln w="9525">
            <a:noFill/>
            <a:miter lim="800000"/>
            <a:headEnd/>
            <a:tailEnd/>
          </a:ln>
        </p:spPr>
        <p:txBody>
          <a:bodyPr>
            <a:spAutoFit/>
          </a:bodyPr>
          <a:lstStyle/>
          <a:p>
            <a:r>
              <a:rPr lang="en-US" sz="1200">
                <a:latin typeface="Arial" charset="0"/>
              </a:rPr>
              <a:t>Former prisoners of the "little camp" in Buchenwald stare out from the wooden bunks in which they slept three to a "bed." Elie Wiesel is pictured in the second row of bunks, seventh from the left, next to the vertical beam.</a:t>
            </a:r>
          </a:p>
        </p:txBody>
      </p:sp>
      <p:sp>
        <p:nvSpPr>
          <p:cNvPr id="45062" name="Rectangle 9"/>
          <p:cNvSpPr>
            <a:spLocks noChangeArrowheads="1"/>
          </p:cNvSpPr>
          <p:nvPr/>
        </p:nvSpPr>
        <p:spPr bwMode="auto">
          <a:xfrm>
            <a:off x="6324600" y="1828800"/>
            <a:ext cx="2667000" cy="885825"/>
          </a:xfrm>
          <a:prstGeom prst="rect">
            <a:avLst/>
          </a:prstGeom>
          <a:noFill/>
          <a:ln w="9525">
            <a:noFill/>
            <a:miter lim="800000"/>
            <a:headEnd/>
            <a:tailEnd/>
          </a:ln>
        </p:spPr>
        <p:txBody>
          <a:bodyPr>
            <a:spAutoFit/>
          </a:bodyPr>
          <a:lstStyle/>
          <a:p>
            <a:r>
              <a:rPr lang="en-US" sz="2600">
                <a:latin typeface="Arial" charset="0"/>
              </a:rPr>
              <a:t>Why study the Holocaust?</a:t>
            </a:r>
          </a:p>
        </p:txBody>
      </p:sp>
      <p:sp>
        <p:nvSpPr>
          <p:cNvPr id="45063" name="Rectangle 10"/>
          <p:cNvSpPr>
            <a:spLocks noChangeArrowheads="1"/>
          </p:cNvSpPr>
          <p:nvPr/>
        </p:nvSpPr>
        <p:spPr bwMode="auto">
          <a:xfrm>
            <a:off x="1143000" y="228600"/>
            <a:ext cx="3962400" cy="762000"/>
          </a:xfrm>
          <a:prstGeom prst="rect">
            <a:avLst/>
          </a:prstGeom>
          <a:noFill/>
          <a:ln w="9525">
            <a:noFill/>
            <a:miter lim="800000"/>
            <a:headEnd/>
            <a:tailEnd/>
          </a:ln>
        </p:spPr>
        <p:txBody>
          <a:bodyPr>
            <a:spAutoFit/>
          </a:bodyPr>
          <a:lstStyle/>
          <a:p>
            <a:r>
              <a:rPr lang="en-US" sz="4400">
                <a:solidFill>
                  <a:schemeClr val="tx2"/>
                </a:solidFill>
              </a:rPr>
              <a:t>Aftermath</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43000" y="-152400"/>
            <a:ext cx="7772400" cy="1143000"/>
          </a:xfrm>
        </p:spPr>
        <p:txBody>
          <a:bodyPr/>
          <a:lstStyle/>
          <a:p>
            <a:pPr eaLnBrk="1" hangingPunct="1"/>
            <a:r>
              <a:rPr lang="en-US" smtClean="0"/>
              <a:t>Photo Credits</a:t>
            </a:r>
          </a:p>
        </p:txBody>
      </p:sp>
      <p:sp>
        <p:nvSpPr>
          <p:cNvPr id="47107" name="Rectangle 3"/>
          <p:cNvSpPr>
            <a:spLocks noGrp="1" noChangeArrowheads="1"/>
          </p:cNvSpPr>
          <p:nvPr>
            <p:ph idx="1"/>
          </p:nvPr>
        </p:nvSpPr>
        <p:spPr>
          <a:xfrm>
            <a:off x="1066800" y="1066800"/>
            <a:ext cx="3505200" cy="5791200"/>
          </a:xfrm>
          <a:noFill/>
        </p:spPr>
        <p:txBody>
          <a:bodyPr>
            <a:normAutofit/>
          </a:bodyPr>
          <a:lstStyle/>
          <a:p>
            <a:pPr eaLnBrk="1" hangingPunct="1">
              <a:lnSpc>
                <a:spcPct val="80000"/>
              </a:lnSpc>
              <a:buFont typeface="Wingdings" pitchFamily="2" charset="2"/>
              <a:buNone/>
            </a:pPr>
            <a:r>
              <a:rPr lang="en-US" sz="800" smtClean="0"/>
              <a:t>Slide 4-5: #22718</a:t>
            </a:r>
            <a:br>
              <a:rPr lang="en-US" sz="800" smtClean="0"/>
            </a:br>
            <a:r>
              <a:rPr lang="en-US" sz="800" i="1" smtClean="0"/>
              <a:t>Date:</a:t>
            </a:r>
            <a:r>
              <a:rPr lang="en-US" sz="800" smtClean="0"/>
              <a:t> 1930 - 1939 </a:t>
            </a:r>
            <a:br>
              <a:rPr lang="en-US" sz="800" smtClean="0"/>
            </a:br>
            <a:r>
              <a:rPr lang="en-US" sz="800" i="1" smtClean="0"/>
              <a:t>Locale:</a:t>
            </a:r>
            <a:r>
              <a:rPr lang="en-US" sz="800" smtClean="0"/>
              <a:t> Sighet, [Transylvania; Baia-Mare] Romania </a:t>
            </a:r>
            <a:br>
              <a:rPr lang="en-US" sz="800" smtClean="0"/>
            </a:br>
            <a:r>
              <a:rPr lang="en-US" sz="800" i="1" smtClean="0"/>
              <a:t>Credit:</a:t>
            </a:r>
            <a:r>
              <a:rPr lang="en-US" sz="800" smtClean="0"/>
              <a:t> USHMM, courtesy of Mitchell Eisen </a:t>
            </a:r>
            <a:br>
              <a:rPr lang="en-US" sz="800" smtClean="0"/>
            </a:br>
            <a:r>
              <a:rPr lang="en-US" sz="800" i="1" smtClean="0"/>
              <a:t>Copyright:</a:t>
            </a:r>
            <a:r>
              <a:rPr lang="en-US" sz="800" smtClean="0"/>
              <a:t> USHMM – used with permission</a:t>
            </a:r>
          </a:p>
          <a:p>
            <a:pPr eaLnBrk="1" hangingPunct="1">
              <a:lnSpc>
                <a:spcPct val="80000"/>
              </a:lnSpc>
              <a:buFont typeface="Wingdings" pitchFamily="2" charset="2"/>
              <a:buNone/>
            </a:pPr>
            <a:endParaRPr lang="en-US" sz="800" smtClean="0"/>
          </a:p>
          <a:p>
            <a:pPr eaLnBrk="1" hangingPunct="1">
              <a:lnSpc>
                <a:spcPct val="80000"/>
              </a:lnSpc>
              <a:buFont typeface="Wingdings" pitchFamily="2" charset="2"/>
              <a:buNone/>
            </a:pPr>
            <a:r>
              <a:rPr lang="en-US" sz="800" smtClean="0"/>
              <a:t>Slide 13: #97471</a:t>
            </a:r>
            <a:br>
              <a:rPr lang="en-US" sz="800" smtClean="0"/>
            </a:br>
            <a:r>
              <a:rPr lang="en-US" sz="800" smtClean="0"/>
              <a:t> </a:t>
            </a:r>
            <a:r>
              <a:rPr lang="en-US" sz="800" i="1" smtClean="0"/>
              <a:t>Date:</a:t>
            </a:r>
            <a:r>
              <a:rPr lang="en-US" sz="800" smtClean="0"/>
              <a:t> Sep 15, 1923 </a:t>
            </a:r>
            <a:br>
              <a:rPr lang="en-US" sz="800" smtClean="0"/>
            </a:br>
            <a:r>
              <a:rPr lang="en-US" sz="800" i="1" smtClean="0"/>
              <a:t>Locale:</a:t>
            </a:r>
            <a:r>
              <a:rPr lang="en-US" sz="800" smtClean="0"/>
              <a:t> Berlin, [Berlin] Germany; </a:t>
            </a:r>
            <a:r>
              <a:rPr lang="en-US" sz="800" i="1" smtClean="0"/>
              <a:t>Credit:</a:t>
            </a:r>
            <a:r>
              <a:rPr lang="en-US" sz="800" smtClean="0"/>
              <a:t> USHMM, courtesy of Margaret Chelnick </a:t>
            </a:r>
            <a:br>
              <a:rPr lang="en-US" sz="800" smtClean="0"/>
            </a:br>
            <a:r>
              <a:rPr lang="en-US" sz="800" smtClean="0"/>
              <a:t>Copyright: USHMM – used with permission</a:t>
            </a:r>
          </a:p>
          <a:p>
            <a:pPr eaLnBrk="1" hangingPunct="1">
              <a:lnSpc>
                <a:spcPct val="80000"/>
              </a:lnSpc>
              <a:buFont typeface="Wingdings" pitchFamily="2" charset="2"/>
              <a:buNone/>
            </a:pPr>
            <a:endParaRPr lang="en-US" sz="800" smtClean="0"/>
          </a:p>
          <a:p>
            <a:pPr eaLnBrk="1" hangingPunct="1">
              <a:lnSpc>
                <a:spcPct val="80000"/>
              </a:lnSpc>
              <a:buFont typeface="Wingdings" pitchFamily="2" charset="2"/>
              <a:buNone/>
            </a:pPr>
            <a:r>
              <a:rPr lang="en-US" sz="800" smtClean="0"/>
              <a:t>Slide 16:NARA, College Park, Md.</a:t>
            </a:r>
            <a:br>
              <a:rPr lang="en-US" sz="800" smtClean="0"/>
            </a:br>
            <a:endParaRPr lang="en-US" sz="800" smtClean="0"/>
          </a:p>
          <a:p>
            <a:pPr eaLnBrk="1" hangingPunct="1">
              <a:lnSpc>
                <a:spcPct val="80000"/>
              </a:lnSpc>
              <a:buFont typeface="Wingdings" pitchFamily="2" charset="2"/>
              <a:buNone/>
            </a:pPr>
            <a:r>
              <a:rPr lang="en-US" sz="800" smtClean="0"/>
              <a:t>Slide 17: #25784</a:t>
            </a:r>
          </a:p>
          <a:p>
            <a:pPr eaLnBrk="1" hangingPunct="1">
              <a:lnSpc>
                <a:spcPct val="80000"/>
              </a:lnSpc>
              <a:buFont typeface="Wingdings" pitchFamily="2" charset="2"/>
              <a:buNone/>
            </a:pPr>
            <a:r>
              <a:rPr lang="en-US" sz="800" i="1" smtClean="0"/>
              <a:t>	Date:</a:t>
            </a:r>
            <a:r>
              <a:rPr lang="en-US" sz="800" smtClean="0"/>
              <a:t> Apr 3, 1939 </a:t>
            </a:r>
            <a:br>
              <a:rPr lang="en-US" sz="800" smtClean="0"/>
            </a:br>
            <a:r>
              <a:rPr lang="en-US" sz="800" i="1" smtClean="0"/>
              <a:t>Locale:</a:t>
            </a:r>
            <a:r>
              <a:rPr lang="en-US" sz="800" smtClean="0"/>
              <a:t> Stettin, [Pomerania] Germany; </a:t>
            </a:r>
            <a:br>
              <a:rPr lang="en-US" sz="800" smtClean="0"/>
            </a:br>
            <a:r>
              <a:rPr lang="en-US" sz="800" i="1" smtClean="0"/>
              <a:t>Credit:</a:t>
            </a:r>
            <a:r>
              <a:rPr lang="en-US" sz="800" smtClean="0"/>
              <a:t> USHMM, courtesy of Walter Jacobsberg </a:t>
            </a:r>
            <a:br>
              <a:rPr lang="en-US" sz="800" smtClean="0"/>
            </a:br>
            <a:r>
              <a:rPr lang="en-US" sz="800" i="1" smtClean="0"/>
              <a:t>Copyright:</a:t>
            </a:r>
            <a:r>
              <a:rPr lang="en-US" sz="800" smtClean="0"/>
              <a:t> USHMM – used with permission</a:t>
            </a:r>
          </a:p>
          <a:p>
            <a:pPr eaLnBrk="1" hangingPunct="1">
              <a:lnSpc>
                <a:spcPct val="80000"/>
              </a:lnSpc>
              <a:buFont typeface="Wingdings" pitchFamily="2" charset="2"/>
              <a:buNone/>
            </a:pPr>
            <a:endParaRPr lang="en-US" sz="800" smtClean="0"/>
          </a:p>
          <a:p>
            <a:pPr eaLnBrk="1" hangingPunct="1">
              <a:lnSpc>
                <a:spcPct val="80000"/>
              </a:lnSpc>
              <a:buFont typeface="Wingdings" pitchFamily="2" charset="2"/>
              <a:buNone/>
            </a:pPr>
            <a:r>
              <a:rPr lang="en-US" sz="800" smtClean="0"/>
              <a:t>Slide 18:#40000</a:t>
            </a:r>
            <a:br>
              <a:rPr lang="en-US" sz="800" smtClean="0"/>
            </a:br>
            <a:r>
              <a:rPr lang="en-US" sz="800" i="1" smtClean="0"/>
              <a:t>Date:</a:t>
            </a:r>
            <a:r>
              <a:rPr lang="en-US" sz="800" smtClean="0"/>
              <a:t> 1938 </a:t>
            </a:r>
            <a:br>
              <a:rPr lang="en-US" sz="800" smtClean="0"/>
            </a:br>
            <a:r>
              <a:rPr lang="en-US" sz="800" i="1" smtClean="0"/>
              <a:t>Locale:</a:t>
            </a:r>
            <a:r>
              <a:rPr lang="en-US" sz="800" smtClean="0"/>
              <a:t> Germany </a:t>
            </a:r>
            <a:br>
              <a:rPr lang="en-US" sz="800" smtClean="0"/>
            </a:br>
            <a:r>
              <a:rPr lang="en-US" sz="800" i="1" smtClean="0"/>
              <a:t>Credit:</a:t>
            </a:r>
            <a:r>
              <a:rPr lang="en-US" sz="800" smtClean="0"/>
              <a:t> USHMM, courtesy of Lawerence E. Gichner </a:t>
            </a:r>
            <a:br>
              <a:rPr lang="en-US" sz="800" smtClean="0"/>
            </a:br>
            <a:r>
              <a:rPr lang="en-US" sz="800" i="1" smtClean="0"/>
              <a:t>Copyright:</a:t>
            </a:r>
            <a:r>
              <a:rPr lang="en-US" sz="800" smtClean="0"/>
              <a:t> USHMM – used with permission</a:t>
            </a:r>
          </a:p>
          <a:p>
            <a:pPr eaLnBrk="1" hangingPunct="1">
              <a:lnSpc>
                <a:spcPct val="80000"/>
              </a:lnSpc>
              <a:buFont typeface="Wingdings" pitchFamily="2" charset="2"/>
              <a:buNone/>
            </a:pPr>
            <a:endParaRPr lang="en-US" sz="800" smtClean="0"/>
          </a:p>
          <a:p>
            <a:pPr eaLnBrk="1" hangingPunct="1">
              <a:lnSpc>
                <a:spcPct val="80000"/>
              </a:lnSpc>
              <a:buFont typeface="Wingdings" pitchFamily="2" charset="2"/>
              <a:buNone/>
            </a:pPr>
            <a:r>
              <a:rPr lang="en-US" sz="800" smtClean="0"/>
              <a:t>Slide 21:#86838</a:t>
            </a:r>
            <a:br>
              <a:rPr lang="en-US" sz="800" smtClean="0"/>
            </a:br>
            <a:r>
              <a:rPr lang="en-US" sz="800" i="1" smtClean="0"/>
              <a:t>Date:</a:t>
            </a:r>
            <a:r>
              <a:rPr lang="en-US" sz="800" smtClean="0"/>
              <a:t> Nov 10, 1938 </a:t>
            </a:r>
            <a:br>
              <a:rPr lang="en-US" sz="800" smtClean="0"/>
            </a:br>
            <a:r>
              <a:rPr lang="en-US" sz="800" i="1" smtClean="0"/>
              <a:t>Locale:</a:t>
            </a:r>
            <a:r>
              <a:rPr lang="en-US" sz="800" smtClean="0"/>
              <a:t> Berlin, [Berlin] Germany</a:t>
            </a:r>
            <a:br>
              <a:rPr lang="en-US" sz="800" smtClean="0"/>
            </a:br>
            <a:r>
              <a:rPr lang="en-US" sz="800" i="1" smtClean="0"/>
              <a:t>Credit:</a:t>
            </a:r>
            <a:r>
              <a:rPr lang="en-US" sz="800" smtClean="0"/>
              <a:t> USHMM, courtesy of NARA, College Park </a:t>
            </a:r>
            <a:br>
              <a:rPr lang="en-US" sz="800" smtClean="0"/>
            </a:br>
            <a:r>
              <a:rPr lang="en-US" sz="800" i="1" smtClean="0"/>
              <a:t>Copyright:</a:t>
            </a:r>
            <a:r>
              <a:rPr lang="en-US" sz="800" smtClean="0"/>
              <a:t> Public Domain </a:t>
            </a:r>
          </a:p>
          <a:p>
            <a:pPr eaLnBrk="1" hangingPunct="1">
              <a:lnSpc>
                <a:spcPct val="80000"/>
              </a:lnSpc>
              <a:buFont typeface="Wingdings" pitchFamily="2" charset="2"/>
              <a:buNone/>
            </a:pPr>
            <a:endParaRPr lang="en-US" sz="800" smtClean="0"/>
          </a:p>
          <a:p>
            <a:pPr eaLnBrk="1" hangingPunct="1">
              <a:lnSpc>
                <a:spcPct val="80000"/>
              </a:lnSpc>
              <a:buFont typeface="Wingdings" pitchFamily="2" charset="2"/>
              <a:buNone/>
            </a:pPr>
            <a:r>
              <a:rPr lang="en-US" sz="800" smtClean="0"/>
              <a:t>Slide 24:#11291</a:t>
            </a:r>
            <a:br>
              <a:rPr lang="en-US" sz="800" smtClean="0"/>
            </a:br>
            <a:r>
              <a:rPr lang="en-US" sz="800" i="1" smtClean="0"/>
              <a:t>Date:</a:t>
            </a:r>
            <a:r>
              <a:rPr lang="en-US" sz="800" smtClean="0"/>
              <a:t> Jun 3, 1939 </a:t>
            </a:r>
            <a:br>
              <a:rPr lang="en-US" sz="800" smtClean="0"/>
            </a:br>
            <a:r>
              <a:rPr lang="en-US" sz="800" i="1" smtClean="0"/>
              <a:t>Locale:</a:t>
            </a:r>
            <a:r>
              <a:rPr lang="en-US" sz="800" smtClean="0"/>
              <a:t> Havana, Cuba </a:t>
            </a:r>
            <a:br>
              <a:rPr lang="en-US" sz="800" smtClean="0"/>
            </a:br>
            <a:r>
              <a:rPr lang="en-US" sz="800" i="1" smtClean="0"/>
              <a:t>Credit:</a:t>
            </a:r>
            <a:r>
              <a:rPr lang="en-US" sz="800" smtClean="0"/>
              <a:t> USHMM, courtesy of NARA, College Park </a:t>
            </a:r>
            <a:br>
              <a:rPr lang="en-US" sz="800" smtClean="0"/>
            </a:br>
            <a:r>
              <a:rPr lang="en-US" sz="800" i="1" smtClean="0"/>
              <a:t>Copyright:</a:t>
            </a:r>
            <a:r>
              <a:rPr lang="en-US" sz="800" smtClean="0"/>
              <a:t> Public Domain </a:t>
            </a:r>
          </a:p>
          <a:p>
            <a:pPr eaLnBrk="1" hangingPunct="1">
              <a:lnSpc>
                <a:spcPct val="80000"/>
              </a:lnSpc>
              <a:buFont typeface="Wingdings" pitchFamily="2" charset="2"/>
              <a:buNone/>
            </a:pPr>
            <a:endParaRPr lang="en-US" sz="800" smtClean="0"/>
          </a:p>
          <a:p>
            <a:pPr eaLnBrk="1" hangingPunct="1">
              <a:lnSpc>
                <a:spcPct val="80000"/>
              </a:lnSpc>
              <a:buFont typeface="Wingdings" pitchFamily="2" charset="2"/>
              <a:buNone/>
            </a:pPr>
            <a:r>
              <a:rPr lang="en-US" sz="800" smtClean="0"/>
              <a:t>Slide 26: #30082</a:t>
            </a:r>
            <a:br>
              <a:rPr lang="en-US" sz="800" smtClean="0"/>
            </a:br>
            <a:r>
              <a:rPr lang="en-US" sz="800" i="1" smtClean="0"/>
              <a:t>Date:</a:t>
            </a:r>
            <a:r>
              <a:rPr lang="en-US" sz="800" smtClean="0"/>
              <a:t> 1941 </a:t>
            </a:r>
            <a:br>
              <a:rPr lang="en-US" sz="800" smtClean="0"/>
            </a:br>
            <a:r>
              <a:rPr lang="en-US" sz="800" i="1" smtClean="0"/>
              <a:t>Locale:</a:t>
            </a:r>
            <a:r>
              <a:rPr lang="en-US" sz="800" smtClean="0"/>
              <a:t> Lodz, [Lodz] Poland </a:t>
            </a:r>
            <a:br>
              <a:rPr lang="en-US" sz="800" smtClean="0"/>
            </a:br>
            <a:r>
              <a:rPr lang="en-US" sz="800" i="1" smtClean="0"/>
              <a:t>Credit:</a:t>
            </a:r>
            <a:r>
              <a:rPr lang="en-US" sz="800" smtClean="0"/>
              <a:t> USHMM, courtesy of Zydowski Instytut Historyczny Instytut Naukowo-Badawczy </a:t>
            </a:r>
            <a:br>
              <a:rPr lang="en-US" sz="800" smtClean="0"/>
            </a:br>
            <a:r>
              <a:rPr lang="en-US" sz="800" i="1" smtClean="0"/>
              <a:t>Copyright:</a:t>
            </a:r>
            <a:r>
              <a:rPr lang="en-US" sz="800" smtClean="0"/>
              <a:t> Public Domain</a:t>
            </a:r>
          </a:p>
          <a:p>
            <a:pPr eaLnBrk="1" hangingPunct="1">
              <a:lnSpc>
                <a:spcPct val="80000"/>
              </a:lnSpc>
              <a:buFont typeface="Wingdings" pitchFamily="2" charset="2"/>
              <a:buNone/>
            </a:pPr>
            <a:endParaRPr lang="en-US" sz="800" smtClean="0"/>
          </a:p>
          <a:p>
            <a:pPr eaLnBrk="1" hangingPunct="1">
              <a:lnSpc>
                <a:spcPct val="80000"/>
              </a:lnSpc>
              <a:buFont typeface="Wingdings" pitchFamily="2" charset="2"/>
              <a:buNone/>
            </a:pPr>
            <a:r>
              <a:rPr lang="en-US" sz="800" smtClean="0"/>
              <a:t>Slide 28: #19124</a:t>
            </a:r>
            <a:br>
              <a:rPr lang="en-US" sz="800" smtClean="0"/>
            </a:br>
            <a:r>
              <a:rPr lang="en-US" sz="800" i="1" smtClean="0"/>
              <a:t>Date:</a:t>
            </a:r>
            <a:r>
              <a:rPr lang="en-US" sz="800" smtClean="0"/>
              <a:t> Dec 15, 1941 </a:t>
            </a:r>
            <a:br>
              <a:rPr lang="en-US" sz="800" smtClean="0"/>
            </a:br>
            <a:r>
              <a:rPr lang="en-US" sz="800" i="1" smtClean="0"/>
              <a:t>Locale:</a:t>
            </a:r>
            <a:r>
              <a:rPr lang="en-US" sz="800" smtClean="0"/>
              <a:t> Liepaja, [Kurzeme] Latvia; </a:t>
            </a:r>
            <a:br>
              <a:rPr lang="en-US" sz="800" smtClean="0"/>
            </a:br>
            <a:r>
              <a:rPr lang="en-US" sz="800" i="1" smtClean="0"/>
              <a:t>Photographer:</a:t>
            </a:r>
            <a:r>
              <a:rPr lang="en-US" sz="800" smtClean="0"/>
              <a:t> Carl Strott </a:t>
            </a:r>
            <a:br>
              <a:rPr lang="en-US" sz="800" smtClean="0"/>
            </a:br>
            <a:r>
              <a:rPr lang="en-US" sz="800" i="1" smtClean="0"/>
              <a:t>Credit:</a:t>
            </a:r>
            <a:r>
              <a:rPr lang="en-US" sz="800" smtClean="0"/>
              <a:t> USHMM, courtesy of Zentrale Stelle der Landesjustizverwaltungen (Bundesarchiv- A </a:t>
            </a:r>
            <a:br>
              <a:rPr lang="en-US" sz="800" smtClean="0"/>
            </a:br>
            <a:r>
              <a:rPr lang="en-US" sz="800" i="1" smtClean="0"/>
              <a:t>Copyright:</a:t>
            </a:r>
            <a:r>
              <a:rPr lang="en-US" sz="800" smtClean="0"/>
              <a:t> Public Domain </a:t>
            </a:r>
          </a:p>
          <a:p>
            <a:pPr eaLnBrk="1" hangingPunct="1">
              <a:lnSpc>
                <a:spcPct val="80000"/>
              </a:lnSpc>
              <a:buFont typeface="Wingdings" pitchFamily="2" charset="2"/>
              <a:buNone/>
            </a:pPr>
            <a:endParaRPr lang="en-US" sz="800" smtClean="0"/>
          </a:p>
          <a:p>
            <a:pPr eaLnBrk="1" hangingPunct="1">
              <a:lnSpc>
                <a:spcPct val="80000"/>
              </a:lnSpc>
              <a:buFont typeface="Wingdings" pitchFamily="2" charset="2"/>
              <a:buNone/>
            </a:pPr>
            <a:endParaRPr lang="en-US" sz="800" smtClean="0"/>
          </a:p>
          <a:p>
            <a:pPr eaLnBrk="1" hangingPunct="1">
              <a:lnSpc>
                <a:spcPct val="80000"/>
              </a:lnSpc>
            </a:pPr>
            <a:endParaRPr lang="en-US" sz="800" smtClean="0"/>
          </a:p>
          <a:p>
            <a:pPr eaLnBrk="1" hangingPunct="1">
              <a:lnSpc>
                <a:spcPct val="80000"/>
              </a:lnSpc>
              <a:spcBef>
                <a:spcPct val="0"/>
              </a:spcBef>
              <a:buClrTx/>
              <a:buSzTx/>
              <a:buFontTx/>
              <a:buNone/>
            </a:pPr>
            <a:r>
              <a:rPr lang="en-US" sz="800" smtClean="0"/>
              <a:t> </a:t>
            </a:r>
          </a:p>
          <a:p>
            <a:pPr eaLnBrk="1" hangingPunct="1">
              <a:lnSpc>
                <a:spcPct val="80000"/>
              </a:lnSpc>
              <a:buFont typeface="Wingdings" pitchFamily="2" charset="2"/>
              <a:buNone/>
            </a:pPr>
            <a:endParaRPr lang="en-US" sz="800" smtClean="0"/>
          </a:p>
        </p:txBody>
      </p:sp>
      <p:sp>
        <p:nvSpPr>
          <p:cNvPr id="47108" name="Rectangle 5"/>
          <p:cNvSpPr>
            <a:spLocks noChangeArrowheads="1"/>
          </p:cNvSpPr>
          <p:nvPr/>
        </p:nvSpPr>
        <p:spPr bwMode="auto">
          <a:xfrm>
            <a:off x="5029200" y="1066800"/>
            <a:ext cx="3733800" cy="4979988"/>
          </a:xfrm>
          <a:prstGeom prst="rect">
            <a:avLst/>
          </a:prstGeom>
          <a:noFill/>
          <a:ln w="9525">
            <a:noFill/>
            <a:miter lim="800000"/>
            <a:headEnd/>
            <a:tailEnd/>
          </a:ln>
        </p:spPr>
        <p:txBody>
          <a:bodyPr>
            <a:spAutoFit/>
          </a:bodyPr>
          <a:lstStyle/>
          <a:p>
            <a:r>
              <a:rPr lang="en-US" sz="800">
                <a:latin typeface="Arial" charset="0"/>
              </a:rPr>
              <a:t>Slide 32:#45460</a:t>
            </a:r>
            <a:br>
              <a:rPr lang="en-US" sz="800">
                <a:latin typeface="Arial" charset="0"/>
              </a:rPr>
            </a:br>
            <a:r>
              <a:rPr lang="en-US" sz="800" i="1">
                <a:latin typeface="Arial" charset="0"/>
              </a:rPr>
              <a:t>Date:</a:t>
            </a:r>
            <a:r>
              <a:rPr lang="en-US" sz="800">
                <a:latin typeface="Arial" charset="0"/>
              </a:rPr>
              <a:t> After Apr 27, 1945 </a:t>
            </a:r>
            <a:br>
              <a:rPr lang="en-US" sz="800">
                <a:latin typeface="Arial" charset="0"/>
              </a:rPr>
            </a:br>
            <a:r>
              <a:rPr lang="en-US" sz="800" i="1">
                <a:latin typeface="Arial" charset="0"/>
              </a:rPr>
              <a:t>Locale:</a:t>
            </a:r>
            <a:r>
              <a:rPr lang="en-US" sz="800">
                <a:latin typeface="Arial" charset="0"/>
              </a:rPr>
              <a:t> Sachsenhausen, [Brandenburg] Germany </a:t>
            </a:r>
            <a:br>
              <a:rPr lang="en-US" sz="800">
                <a:latin typeface="Arial" charset="0"/>
              </a:rPr>
            </a:br>
            <a:r>
              <a:rPr lang="en-US" sz="800" i="1">
                <a:latin typeface="Arial" charset="0"/>
              </a:rPr>
              <a:t>Credit:</a:t>
            </a:r>
            <a:r>
              <a:rPr lang="en-US" sz="800">
                <a:latin typeface="Arial" charset="0"/>
              </a:rPr>
              <a:t> USHMM, courtesy of Gedenkstatte und Museum Sachsenhausen </a:t>
            </a:r>
            <a:br>
              <a:rPr lang="en-US" sz="800">
                <a:latin typeface="Arial" charset="0"/>
              </a:rPr>
            </a:br>
            <a:r>
              <a:rPr lang="en-US" sz="800" i="1">
                <a:latin typeface="Arial" charset="0"/>
              </a:rPr>
              <a:t>Copyright:</a:t>
            </a:r>
            <a:r>
              <a:rPr lang="en-US" sz="800">
                <a:latin typeface="Arial" charset="0"/>
              </a:rPr>
              <a:t> Public Domain </a:t>
            </a:r>
          </a:p>
          <a:p>
            <a:endParaRPr lang="en-US" sz="800">
              <a:latin typeface="Arial" charset="0"/>
            </a:endParaRPr>
          </a:p>
          <a:p>
            <a:r>
              <a:rPr lang="en-US" sz="800">
                <a:latin typeface="Arial" charset="0"/>
              </a:rPr>
              <a:t>Slide 33: #26559</a:t>
            </a:r>
            <a:br>
              <a:rPr lang="en-US" sz="800">
                <a:latin typeface="Arial" charset="0"/>
              </a:rPr>
            </a:br>
            <a:r>
              <a:rPr lang="en-US" sz="800" i="1">
                <a:latin typeface="Arial" charset="0"/>
              </a:rPr>
              <a:t>Date:</a:t>
            </a:r>
            <a:r>
              <a:rPr lang="en-US" sz="800">
                <a:latin typeface="Arial" charset="0"/>
              </a:rPr>
              <a:t> Apr 19, 1943 - May 16, 1943 </a:t>
            </a:r>
            <a:br>
              <a:rPr lang="en-US" sz="800">
                <a:latin typeface="Arial" charset="0"/>
              </a:rPr>
            </a:br>
            <a:r>
              <a:rPr lang="en-US" sz="800" i="1">
                <a:latin typeface="Arial" charset="0"/>
              </a:rPr>
              <a:t>Locale:</a:t>
            </a:r>
            <a:r>
              <a:rPr lang="en-US" sz="800">
                <a:latin typeface="Arial" charset="0"/>
              </a:rPr>
              <a:t> Warsaw, Poland; Varshava; Warschau </a:t>
            </a:r>
            <a:br>
              <a:rPr lang="en-US" sz="800">
                <a:latin typeface="Arial" charset="0"/>
              </a:rPr>
            </a:br>
            <a:r>
              <a:rPr lang="en-US" sz="800" i="1">
                <a:latin typeface="Arial" charset="0"/>
              </a:rPr>
              <a:t>Credit:</a:t>
            </a:r>
            <a:r>
              <a:rPr lang="en-US" sz="800">
                <a:latin typeface="Arial" charset="0"/>
              </a:rPr>
              <a:t> USHMM, courtesy of NARA, College Park </a:t>
            </a:r>
            <a:br>
              <a:rPr lang="en-US" sz="800">
                <a:latin typeface="Arial" charset="0"/>
              </a:rPr>
            </a:br>
            <a:r>
              <a:rPr lang="en-US" sz="800" i="1">
                <a:latin typeface="Arial" charset="0"/>
              </a:rPr>
              <a:t>Copyright:</a:t>
            </a:r>
            <a:r>
              <a:rPr lang="en-US" sz="800">
                <a:latin typeface="Arial" charset="0"/>
              </a:rPr>
              <a:t> Public Domain </a:t>
            </a:r>
          </a:p>
          <a:p>
            <a:endParaRPr lang="en-US" sz="800">
              <a:latin typeface="Arial" charset="0"/>
            </a:endParaRPr>
          </a:p>
          <a:p>
            <a:r>
              <a:rPr lang="en-US" sz="800">
                <a:latin typeface="Arial" charset="0"/>
              </a:rPr>
              <a:t>Slide 37: #62191</a:t>
            </a:r>
            <a:br>
              <a:rPr lang="en-US" sz="800">
                <a:latin typeface="Arial" charset="0"/>
              </a:rPr>
            </a:br>
            <a:r>
              <a:rPr lang="en-US" sz="800" i="1">
                <a:latin typeface="Arial" charset="0"/>
              </a:rPr>
              <a:t>Date:</a:t>
            </a:r>
            <a:r>
              <a:rPr lang="en-US" sz="800">
                <a:latin typeface="Arial" charset="0"/>
              </a:rPr>
              <a:t> 1943 </a:t>
            </a:r>
            <a:br>
              <a:rPr lang="en-US" sz="800">
                <a:latin typeface="Arial" charset="0"/>
              </a:rPr>
            </a:br>
            <a:r>
              <a:rPr lang="en-US" sz="800" i="1">
                <a:latin typeface="Arial" charset="0"/>
              </a:rPr>
              <a:t>Locale:</a:t>
            </a:r>
            <a:r>
              <a:rPr lang="en-US" sz="800">
                <a:latin typeface="Arial" charset="0"/>
              </a:rPr>
              <a:t> Sweden </a:t>
            </a:r>
            <a:br>
              <a:rPr lang="en-US" sz="800">
                <a:latin typeface="Arial" charset="0"/>
              </a:rPr>
            </a:br>
            <a:r>
              <a:rPr lang="en-US" sz="800" i="1">
                <a:latin typeface="Arial" charset="0"/>
              </a:rPr>
              <a:t>Credit:</a:t>
            </a:r>
            <a:r>
              <a:rPr lang="en-US" sz="800">
                <a:latin typeface="Arial" charset="0"/>
              </a:rPr>
              <a:t> USHMM, courtesy of Frihedsmuseet </a:t>
            </a:r>
            <a:br>
              <a:rPr lang="en-US" sz="800">
                <a:latin typeface="Arial" charset="0"/>
              </a:rPr>
            </a:br>
            <a:r>
              <a:rPr lang="en-US" sz="800" i="1">
                <a:latin typeface="Arial" charset="0"/>
              </a:rPr>
              <a:t>Copyright:</a:t>
            </a:r>
            <a:r>
              <a:rPr lang="en-US" sz="800">
                <a:latin typeface="Arial" charset="0"/>
              </a:rPr>
              <a:t> Public Domain </a:t>
            </a:r>
          </a:p>
          <a:p>
            <a:endParaRPr lang="en-US" sz="800">
              <a:latin typeface="Arial" charset="0"/>
            </a:endParaRPr>
          </a:p>
          <a:p>
            <a:r>
              <a:rPr lang="en-US" sz="800">
                <a:latin typeface="Arial" charset="0"/>
              </a:rPr>
              <a:t>Slide 39: Copyright USHMM – used with permission</a:t>
            </a:r>
          </a:p>
          <a:p>
            <a:endParaRPr lang="en-US" sz="800">
              <a:latin typeface="Arial" charset="0"/>
            </a:endParaRPr>
          </a:p>
          <a:p>
            <a:r>
              <a:rPr lang="en-US" sz="800">
                <a:latin typeface="Arial" charset="0"/>
              </a:rPr>
              <a:t>Slide 41: #74607</a:t>
            </a:r>
            <a:br>
              <a:rPr lang="en-US" sz="800">
                <a:latin typeface="Arial" charset="0"/>
              </a:rPr>
            </a:br>
            <a:r>
              <a:rPr lang="en-US" sz="800" i="1">
                <a:latin typeface="Arial" charset="0"/>
              </a:rPr>
              <a:t>Date:</a:t>
            </a:r>
            <a:r>
              <a:rPr lang="en-US" sz="800">
                <a:latin typeface="Arial" charset="0"/>
              </a:rPr>
              <a:t> Apr 16, 1945 </a:t>
            </a:r>
            <a:br>
              <a:rPr lang="en-US" sz="800">
                <a:latin typeface="Arial" charset="0"/>
              </a:rPr>
            </a:br>
            <a:r>
              <a:rPr lang="en-US" sz="800" i="1">
                <a:latin typeface="Arial" charset="0"/>
              </a:rPr>
              <a:t>Locale:</a:t>
            </a:r>
            <a:r>
              <a:rPr lang="en-US" sz="800">
                <a:latin typeface="Arial" charset="0"/>
              </a:rPr>
              <a:t> Buchenwald, [Thuringia] Germany </a:t>
            </a:r>
            <a:br>
              <a:rPr lang="en-US" sz="800">
                <a:latin typeface="Arial" charset="0"/>
              </a:rPr>
            </a:br>
            <a:r>
              <a:rPr lang="en-US" sz="800" i="1">
                <a:latin typeface="Arial" charset="0"/>
              </a:rPr>
              <a:t>Credit:</a:t>
            </a:r>
            <a:r>
              <a:rPr lang="en-US" sz="800">
                <a:latin typeface="Arial" charset="0"/>
              </a:rPr>
              <a:t> USHMM, courtesy of NARA, College Park </a:t>
            </a:r>
            <a:br>
              <a:rPr lang="en-US" sz="800">
                <a:latin typeface="Arial" charset="0"/>
              </a:rPr>
            </a:br>
            <a:r>
              <a:rPr lang="en-US" sz="800" i="1">
                <a:latin typeface="Arial" charset="0"/>
              </a:rPr>
              <a:t>Copyright:</a:t>
            </a:r>
            <a:r>
              <a:rPr lang="en-US" sz="800">
                <a:latin typeface="Arial" charset="0"/>
              </a:rPr>
              <a:t> Public Domain </a:t>
            </a:r>
            <a:br>
              <a:rPr lang="en-US" sz="800">
                <a:latin typeface="Arial" charset="0"/>
              </a:rPr>
            </a:br>
            <a:endParaRPr lang="en-US" sz="800">
              <a:latin typeface="Arial" charset="0"/>
            </a:endParaRPr>
          </a:p>
          <a:p>
            <a:r>
              <a:rPr lang="en-US" sz="800">
                <a:latin typeface="Arial" charset="0"/>
              </a:rPr>
              <a:t>Slide 44: #61330</a:t>
            </a:r>
            <a:br>
              <a:rPr lang="en-US" sz="800">
                <a:latin typeface="Arial" charset="0"/>
              </a:rPr>
            </a:br>
            <a:r>
              <a:rPr lang="en-US" sz="800" i="1">
                <a:latin typeface="Arial" charset="0"/>
              </a:rPr>
              <a:t>Date:</a:t>
            </a:r>
            <a:r>
              <a:rPr lang="en-US" sz="800">
                <a:latin typeface="Arial" charset="0"/>
              </a:rPr>
              <a:t> Nov 20, 1945 - Oct 1, 1946 </a:t>
            </a:r>
            <a:br>
              <a:rPr lang="en-US" sz="800">
                <a:latin typeface="Arial" charset="0"/>
              </a:rPr>
            </a:br>
            <a:r>
              <a:rPr lang="en-US" sz="800" i="1">
                <a:latin typeface="Arial" charset="0"/>
              </a:rPr>
              <a:t>Locale:</a:t>
            </a:r>
            <a:r>
              <a:rPr lang="en-US" sz="800">
                <a:latin typeface="Arial" charset="0"/>
              </a:rPr>
              <a:t> Nuremberg, [Bavaria] Germany </a:t>
            </a:r>
            <a:br>
              <a:rPr lang="en-US" sz="800">
                <a:latin typeface="Arial" charset="0"/>
              </a:rPr>
            </a:br>
            <a:r>
              <a:rPr lang="en-US" sz="800" i="1">
                <a:latin typeface="Arial" charset="0"/>
              </a:rPr>
              <a:t>Credit:</a:t>
            </a:r>
            <a:r>
              <a:rPr lang="en-US" sz="800">
                <a:latin typeface="Arial" charset="0"/>
              </a:rPr>
              <a:t> USHMM, courtesy of NARA, College Park </a:t>
            </a:r>
            <a:br>
              <a:rPr lang="en-US" sz="800">
                <a:latin typeface="Arial" charset="0"/>
              </a:rPr>
            </a:br>
            <a:r>
              <a:rPr lang="en-US" sz="800" i="1">
                <a:latin typeface="Arial" charset="0"/>
              </a:rPr>
              <a:t>Copyright:</a:t>
            </a:r>
            <a:r>
              <a:rPr lang="en-US" sz="800">
                <a:latin typeface="Arial" charset="0"/>
              </a:rPr>
              <a:t> Public Domain </a:t>
            </a:r>
          </a:p>
          <a:p>
            <a:endParaRPr lang="en-US" sz="800">
              <a:latin typeface="Arial" charset="0"/>
            </a:endParaRPr>
          </a:p>
          <a:p>
            <a:r>
              <a:rPr lang="en-US" sz="800">
                <a:latin typeface="Arial" charset="0"/>
              </a:rPr>
              <a:t>Slide 46: #74607</a:t>
            </a:r>
            <a:br>
              <a:rPr lang="en-US" sz="800">
                <a:latin typeface="Arial" charset="0"/>
              </a:rPr>
            </a:br>
            <a:r>
              <a:rPr lang="en-US" sz="800" i="1">
                <a:latin typeface="Arial" charset="0"/>
              </a:rPr>
              <a:t>Date:</a:t>
            </a:r>
            <a:r>
              <a:rPr lang="en-US" sz="800">
                <a:latin typeface="Arial" charset="0"/>
              </a:rPr>
              <a:t> Apr 16, 1945 </a:t>
            </a:r>
            <a:br>
              <a:rPr lang="en-US" sz="800">
                <a:latin typeface="Arial" charset="0"/>
              </a:rPr>
            </a:br>
            <a:r>
              <a:rPr lang="en-US" sz="800" i="1">
                <a:latin typeface="Arial" charset="0"/>
              </a:rPr>
              <a:t>Locale:</a:t>
            </a:r>
            <a:r>
              <a:rPr lang="en-US" sz="800">
                <a:latin typeface="Arial" charset="0"/>
              </a:rPr>
              <a:t> Buchenwald, [Thuringia] Germany </a:t>
            </a:r>
            <a:br>
              <a:rPr lang="en-US" sz="800">
                <a:latin typeface="Arial" charset="0"/>
              </a:rPr>
            </a:br>
            <a:r>
              <a:rPr lang="en-US" sz="800" i="1">
                <a:latin typeface="Arial" charset="0"/>
              </a:rPr>
              <a:t>Credit:</a:t>
            </a:r>
            <a:r>
              <a:rPr lang="en-US" sz="800">
                <a:latin typeface="Arial" charset="0"/>
              </a:rPr>
              <a:t> USHMM, courtesy of NARA, College Park</a:t>
            </a:r>
            <a:br>
              <a:rPr lang="en-US" sz="800">
                <a:latin typeface="Arial" charset="0"/>
              </a:rPr>
            </a:br>
            <a:r>
              <a:rPr lang="en-US" sz="800">
                <a:latin typeface="Arial" charset="0"/>
              </a:rPr>
              <a:t>Copyright: Public Domain</a:t>
            </a:r>
          </a:p>
          <a:p>
            <a:r>
              <a:rPr lang="en-US"/>
              <a:t>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eaLnBrk="1" hangingPunct="1"/>
            <a:r>
              <a:rPr lang="en-US" sz="4000" smtClean="0"/>
              <a:t>“Not only the Jews” Poster Project</a:t>
            </a:r>
          </a:p>
        </p:txBody>
      </p:sp>
      <p:sp>
        <p:nvSpPr>
          <p:cNvPr id="46083" name="Rectangle 3"/>
          <p:cNvSpPr>
            <a:spLocks noGrp="1" noChangeArrowheads="1"/>
          </p:cNvSpPr>
          <p:nvPr>
            <p:ph sz="half" idx="1"/>
          </p:nvPr>
        </p:nvSpPr>
        <p:spPr/>
        <p:txBody>
          <a:bodyPr/>
          <a:lstStyle/>
          <a:p>
            <a:pPr eaLnBrk="1" hangingPunct="1">
              <a:buFont typeface="Wingdings" pitchFamily="2" charset="2"/>
              <a:buNone/>
            </a:pPr>
            <a:r>
              <a:rPr lang="en-US" smtClean="0"/>
              <a:t>	Research other individuals and groups Nazis targeted in addition to the Jews:</a:t>
            </a:r>
          </a:p>
          <a:p>
            <a:pPr eaLnBrk="1" hangingPunct="1">
              <a:buFont typeface="Wingdings" pitchFamily="2" charset="2"/>
              <a:buNone/>
            </a:pPr>
            <a:endParaRPr lang="en-US" smtClean="0"/>
          </a:p>
          <a:p>
            <a:pPr eaLnBrk="1" hangingPunct="1"/>
            <a:endParaRPr lang="en-US" smtClean="0"/>
          </a:p>
        </p:txBody>
      </p:sp>
      <p:sp>
        <p:nvSpPr>
          <p:cNvPr id="46084" name="Rectangle 4"/>
          <p:cNvSpPr>
            <a:spLocks noGrp="1" noChangeArrowheads="1"/>
          </p:cNvSpPr>
          <p:nvPr>
            <p:ph sz="half" idx="2"/>
          </p:nvPr>
        </p:nvSpPr>
        <p:spPr/>
        <p:txBody>
          <a:bodyPr/>
          <a:lstStyle/>
          <a:p>
            <a:pPr eaLnBrk="1" hangingPunct="1"/>
            <a:r>
              <a:rPr lang="en-US" smtClean="0"/>
              <a:t>Gypsies (Sinti and Roma)</a:t>
            </a:r>
          </a:p>
          <a:p>
            <a:pPr eaLnBrk="1" hangingPunct="1"/>
            <a:r>
              <a:rPr lang="en-US" smtClean="0"/>
              <a:t>Jehovah’s Witness</a:t>
            </a:r>
          </a:p>
          <a:p>
            <a:pPr eaLnBrk="1" hangingPunct="1"/>
            <a:r>
              <a:rPr lang="en-US" smtClean="0"/>
              <a:t>Handicapped Germans</a:t>
            </a:r>
          </a:p>
          <a:p>
            <a:pPr eaLnBrk="1" hangingPunct="1"/>
            <a:r>
              <a:rPr lang="en-US" smtClean="0"/>
              <a:t>Poles</a:t>
            </a:r>
          </a:p>
          <a:p>
            <a:pPr eaLnBrk="1" hangingPunct="1"/>
            <a:r>
              <a:rPr lang="en-US" smtClean="0"/>
              <a:t>Political dissidents</a:t>
            </a:r>
          </a:p>
          <a:p>
            <a:pPr eaLnBrk="1" hangingPunct="1"/>
            <a:endParaRPr lang="en-US" smtClean="0"/>
          </a:p>
        </p:txBody>
      </p:sp>
    </p:spTree>
  </p:cSld>
  <p:clrMapOvr>
    <a:masterClrMapping/>
  </p:clrMapOvr>
  <p:transition advClick="0" advTm="1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Antisemitism</a:t>
            </a:r>
          </a:p>
        </p:txBody>
      </p:sp>
      <p:sp>
        <p:nvSpPr>
          <p:cNvPr id="6147" name="Rectangle 4"/>
          <p:cNvSpPr>
            <a:spLocks noGrp="1" noChangeArrowheads="1"/>
          </p:cNvSpPr>
          <p:nvPr>
            <p:ph idx="1"/>
          </p:nvPr>
        </p:nvSpPr>
        <p:spPr/>
        <p:txBody>
          <a:bodyPr/>
          <a:lstStyle/>
          <a:p>
            <a:pPr eaLnBrk="1" hangingPunct="1"/>
            <a:r>
              <a:rPr lang="en-US" smtClean="0"/>
              <a:t>Jews have faced prejudice and discrimination for over 2,000 years.</a:t>
            </a:r>
          </a:p>
          <a:p>
            <a:pPr eaLnBrk="1" hangingPunct="1"/>
            <a:r>
              <a:rPr lang="en-US" smtClean="0"/>
              <a:t>Jews were scapegoats for many problems.  For example, people blamed Jews for the “Black Death” that killed thousands in Europe during the Middle Ages.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Antisemitism</a:t>
            </a:r>
          </a:p>
        </p:txBody>
      </p:sp>
      <p:sp>
        <p:nvSpPr>
          <p:cNvPr id="7171" name="Rectangle 3"/>
          <p:cNvSpPr>
            <a:spLocks noGrp="1" noChangeArrowheads="1"/>
          </p:cNvSpPr>
          <p:nvPr>
            <p:ph idx="1"/>
          </p:nvPr>
        </p:nvSpPr>
        <p:spPr/>
        <p:txBody>
          <a:bodyPr/>
          <a:lstStyle/>
          <a:p>
            <a:pPr eaLnBrk="1" hangingPunct="1"/>
            <a:r>
              <a:rPr lang="en-US" sz="2800" smtClean="0"/>
              <a:t>In the Russian Empire in the late 1800s, the government incited attacks on Jewish neighborhoods called </a:t>
            </a:r>
            <a:r>
              <a:rPr lang="en-US" sz="2800" i="1" smtClean="0"/>
              <a:t>pogroms</a:t>
            </a:r>
            <a:r>
              <a:rPr lang="en-US" sz="2800" smtClean="0"/>
              <a:t>.  Mobs murdered Jews and looted their homes and stores.</a:t>
            </a:r>
          </a:p>
          <a:p>
            <a:pPr eaLnBrk="1" hangingPunct="1"/>
            <a:r>
              <a:rPr lang="en-US" sz="2800" smtClean="0"/>
              <a:t>Hitler idolized an Austrian mayor named Karl Lueger who used antisemitism as a way to get votes in his political campaign.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Antisemitism</a:t>
            </a:r>
          </a:p>
        </p:txBody>
      </p:sp>
      <p:sp>
        <p:nvSpPr>
          <p:cNvPr id="8195" name="Rectangle 3"/>
          <p:cNvSpPr>
            <a:spLocks noGrp="1" noChangeArrowheads="1"/>
          </p:cNvSpPr>
          <p:nvPr>
            <p:ph idx="1"/>
          </p:nvPr>
        </p:nvSpPr>
        <p:spPr/>
        <p:txBody>
          <a:bodyPr/>
          <a:lstStyle/>
          <a:p>
            <a:pPr eaLnBrk="1" hangingPunct="1"/>
            <a:r>
              <a:rPr lang="en-US" sz="2800" smtClean="0"/>
              <a:t>Political leaders who used antisemitism as a tool relied on the ideas of racial science to portray Jews as a race instead of a religion.</a:t>
            </a:r>
          </a:p>
          <a:p>
            <a:pPr eaLnBrk="1" hangingPunct="1"/>
            <a:r>
              <a:rPr lang="en-US" sz="2800" smtClean="0"/>
              <a:t>Nazi teachers began to apply the “principles” of racial science by measuring skull size and nose length and recording students’ eye color and hair to determine whether students belonged the the “Aryan race.”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Weimar Republic</a:t>
            </a:r>
          </a:p>
        </p:txBody>
      </p:sp>
      <p:sp>
        <p:nvSpPr>
          <p:cNvPr id="9219" name="Rectangle 3"/>
          <p:cNvSpPr>
            <a:spLocks noGrp="1" noChangeArrowheads="1"/>
          </p:cNvSpPr>
          <p:nvPr>
            <p:ph idx="1"/>
          </p:nvPr>
        </p:nvSpPr>
        <p:spPr/>
        <p:txBody>
          <a:bodyPr/>
          <a:lstStyle/>
          <a:p>
            <a:pPr eaLnBrk="1" hangingPunct="1"/>
            <a:r>
              <a:rPr lang="en-US" smtClean="0"/>
              <a:t>After Germany lost World War I, a new government formed and became the Weimar Republic.</a:t>
            </a:r>
          </a:p>
          <a:p>
            <a:pPr eaLnBrk="1" hangingPunct="1"/>
            <a:r>
              <a:rPr lang="en-US" smtClean="0"/>
              <a:t>Many Germans were upset not only that they had lost the war but also that they had to repay (make reparations) to all of the countries that they had “damaged” in the war.</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Weimar Republic</a:t>
            </a:r>
          </a:p>
        </p:txBody>
      </p:sp>
      <p:sp>
        <p:nvSpPr>
          <p:cNvPr id="10243" name="Rectangle 3"/>
          <p:cNvSpPr>
            <a:spLocks noGrp="1" noChangeArrowheads="1"/>
          </p:cNvSpPr>
          <p:nvPr>
            <p:ph idx="1"/>
          </p:nvPr>
        </p:nvSpPr>
        <p:spPr/>
        <p:txBody>
          <a:bodyPr/>
          <a:lstStyle/>
          <a:p>
            <a:pPr eaLnBrk="1" hangingPunct="1">
              <a:lnSpc>
                <a:spcPct val="90000"/>
              </a:lnSpc>
            </a:pPr>
            <a:r>
              <a:rPr lang="en-US" smtClean="0"/>
              <a:t>The total bill that the Germans had to “pay” was equivalent to nearly $70 billion.  </a:t>
            </a:r>
          </a:p>
          <a:p>
            <a:pPr eaLnBrk="1" hangingPunct="1">
              <a:lnSpc>
                <a:spcPct val="90000"/>
              </a:lnSpc>
            </a:pPr>
            <a:r>
              <a:rPr lang="en-US" smtClean="0"/>
              <a:t>The German army was limited in size.</a:t>
            </a:r>
          </a:p>
          <a:p>
            <a:pPr eaLnBrk="1" hangingPunct="1">
              <a:lnSpc>
                <a:spcPct val="90000"/>
              </a:lnSpc>
            </a:pPr>
            <a:r>
              <a:rPr lang="en-US" smtClean="0"/>
              <a:t>Extremists blamed Jews for Germany’s defeat in WWI and blamed the German Foreign Minister (a Jew) for his role in reaching a settlement with the Allies.</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3935</TotalTime>
  <Words>1814</Words>
  <Application>Microsoft Office PowerPoint</Application>
  <PresentationFormat>On-screen Show (4:3)</PresentationFormat>
  <Paragraphs>210</Paragraphs>
  <Slides>45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Times New Roman</vt:lpstr>
      <vt:lpstr>Arial</vt:lpstr>
      <vt:lpstr>Wingdings</vt:lpstr>
      <vt:lpstr>Module</vt:lpstr>
      <vt:lpstr>Holocaust Notes</vt:lpstr>
      <vt:lpstr>10 Historical Core Concepts</vt:lpstr>
      <vt:lpstr>Pre-War</vt:lpstr>
      <vt:lpstr>Pre-War</vt:lpstr>
      <vt:lpstr>Antisemitism</vt:lpstr>
      <vt:lpstr>Antisemitism</vt:lpstr>
      <vt:lpstr>Antisemitism</vt:lpstr>
      <vt:lpstr>Weimar Republic</vt:lpstr>
      <vt:lpstr>Weimar Republic</vt:lpstr>
      <vt:lpstr>Totalitarian State</vt:lpstr>
      <vt:lpstr>Totalitarian State</vt:lpstr>
      <vt:lpstr>Totalitarian State</vt:lpstr>
      <vt:lpstr>Totalitarian State</vt:lpstr>
      <vt:lpstr>Totalitarian State</vt:lpstr>
      <vt:lpstr>Persecution</vt:lpstr>
      <vt:lpstr>Persecution</vt:lpstr>
      <vt:lpstr>Persecution</vt:lpstr>
      <vt:lpstr>U.S. and World Response</vt:lpstr>
      <vt:lpstr>U.S. and World Response</vt:lpstr>
      <vt:lpstr>U.S. and World Response</vt:lpstr>
      <vt:lpstr>Final Solution</vt:lpstr>
      <vt:lpstr>Final Solution</vt:lpstr>
      <vt:lpstr>Final Solution</vt:lpstr>
      <vt:lpstr>Final Solution</vt:lpstr>
      <vt:lpstr>Final Solution</vt:lpstr>
      <vt:lpstr>Final Solution</vt:lpstr>
      <vt:lpstr>Final Solution</vt:lpstr>
      <vt:lpstr>Final Solution</vt:lpstr>
      <vt:lpstr>Final Solution</vt:lpstr>
      <vt:lpstr>Resistance</vt:lpstr>
      <vt:lpstr>Resistance</vt:lpstr>
      <vt:lpstr>Resistance</vt:lpstr>
      <vt:lpstr>Rescue</vt:lpstr>
      <vt:lpstr>Rescue</vt:lpstr>
      <vt:lpstr>Rescue</vt:lpstr>
      <vt:lpstr>Rescue</vt:lpstr>
      <vt:lpstr>Aftermath</vt:lpstr>
      <vt:lpstr>Aftermath</vt:lpstr>
      <vt:lpstr>Aftermath</vt:lpstr>
      <vt:lpstr>Aftermath</vt:lpstr>
      <vt:lpstr>Aftermath</vt:lpstr>
      <vt:lpstr>Aftermath</vt:lpstr>
      <vt:lpstr>Slide 43</vt:lpstr>
      <vt:lpstr>Photo Credits</vt:lpstr>
      <vt:lpstr>“Not only the Jews” Poster Project</vt:lpstr>
    </vt:vector>
  </TitlesOfParts>
  <Company>bv-229</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Holocaust Notes</dc:title>
  <dc:creator>bvn</dc:creator>
  <cp:lastModifiedBy>AHS Student</cp:lastModifiedBy>
  <cp:revision>73</cp:revision>
  <cp:lastPrinted>1601-01-01T00:00:00Z</cp:lastPrinted>
  <dcterms:created xsi:type="dcterms:W3CDTF">2005-01-08T15:27:33Z</dcterms:created>
  <dcterms:modified xsi:type="dcterms:W3CDTF">2012-05-03T14:19:52Z</dcterms:modified>
</cp:coreProperties>
</file>